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0" r:id="rId3"/>
    <p:sldId id="292" r:id="rId4"/>
    <p:sldId id="262" r:id="rId5"/>
    <p:sldId id="282" r:id="rId6"/>
    <p:sldId id="285" r:id="rId7"/>
    <p:sldId id="293" r:id="rId8"/>
    <p:sldId id="264" r:id="rId9"/>
    <p:sldId id="283" r:id="rId10"/>
    <p:sldId id="268" r:id="rId11"/>
    <p:sldId id="266" r:id="rId12"/>
    <p:sldId id="294" r:id="rId13"/>
    <p:sldId id="271" r:id="rId14"/>
    <p:sldId id="270" r:id="rId15"/>
    <p:sldId id="272" r:id="rId16"/>
    <p:sldId id="273" r:id="rId17"/>
    <p:sldId id="274" r:id="rId18"/>
    <p:sldId id="277" r:id="rId19"/>
    <p:sldId id="265" r:id="rId20"/>
    <p:sldId id="286" r:id="rId21"/>
    <p:sldId id="275" r:id="rId22"/>
    <p:sldId id="295" r:id="rId23"/>
    <p:sldId id="296" r:id="rId24"/>
    <p:sldId id="276" r:id="rId25"/>
    <p:sldId id="287" r:id="rId26"/>
    <p:sldId id="288"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FRACHISSE" initials="DF" lastIdx="1" clrIdx="0">
    <p:extLst>
      <p:ext uri="{19B8F6BF-5375-455C-9EA6-DF929625EA0E}">
        <p15:presenceInfo xmlns:p15="http://schemas.microsoft.com/office/powerpoint/2012/main" userId="S-1-5-21-3487836307-513025438-2271039551-11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EBC32"/>
    <a:srgbClr val="6C6D71"/>
    <a:srgbClr val="4BACC6"/>
    <a:srgbClr val="4A6A7E"/>
    <a:srgbClr val="C8CD00"/>
    <a:srgbClr val="00BC00"/>
    <a:srgbClr val="00CC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7" autoAdjust="0"/>
    <p:restoredTop sz="84807" autoAdjust="0"/>
  </p:normalViewPr>
  <p:slideViewPr>
    <p:cSldViewPr snapToGrid="0">
      <p:cViewPr varScale="1">
        <p:scale>
          <a:sx n="73" d="100"/>
          <a:sy n="73" d="100"/>
        </p:scale>
        <p:origin x="432" y="67"/>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3134"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frachisse\AppData\Local\Microsoft\Windows\INetCache\Content.Outlook\8VKESURW\offres%20PE%20Loire%20sud%202020%2004%2030%20(0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frachisse\AppData\Local\Microsoft\Windows\INetCache\Content.Outlook\8VKESURW\offres%20PE%20Loire%20sud%202020%2004%2030%20(00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Offres d'emploi</a:t>
            </a:r>
            <a:r>
              <a:rPr lang="fr-FR" baseline="0"/>
              <a:t> en stock au 29/04</a:t>
            </a:r>
            <a:endParaRPr lang="fr-F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Feuil1!$A$8:$A$20</c:f>
              <c:strCache>
                <c:ptCount val="13"/>
                <c:pt idx="0">
                  <c:v>Communication, Média et Multimédia</c:v>
                </c:pt>
                <c:pt idx="1">
                  <c:v>Spectacle</c:v>
                </c:pt>
                <c:pt idx="2">
                  <c:v>Banque, Assurance, Immobilier</c:v>
                </c:pt>
                <c:pt idx="3">
                  <c:v>Agriculture et Pêche, Espaces naturels et Espaces verts, Soins aux animaux</c:v>
                </c:pt>
                <c:pt idx="4">
                  <c:v>Construction, Bâtiment et Travaux publics</c:v>
                </c:pt>
                <c:pt idx="5">
                  <c:v>Transport et Logistique</c:v>
                </c:pt>
                <c:pt idx="6">
                  <c:v>Installation et Maintenance</c:v>
                </c:pt>
                <c:pt idx="7">
                  <c:v>Hôtellerie-Restauration, Tourisme, Loisirs et Animation</c:v>
                </c:pt>
                <c:pt idx="8">
                  <c:v>Industrie</c:v>
                </c:pt>
                <c:pt idx="9">
                  <c:v>Support à l'entreprise</c:v>
                </c:pt>
                <c:pt idx="10">
                  <c:v>Santé</c:v>
                </c:pt>
                <c:pt idx="11">
                  <c:v>Services à la personne et à la collectivité</c:v>
                </c:pt>
                <c:pt idx="12">
                  <c:v>Commerce, Vente et Grande distribution</c:v>
                </c:pt>
              </c:strCache>
            </c:strRef>
          </c:cat>
          <c:val>
            <c:numRef>
              <c:f>Feuil1!$B$8:$B$20</c:f>
              <c:numCache>
                <c:formatCode>General</c:formatCode>
                <c:ptCount val="13"/>
                <c:pt idx="0">
                  <c:v>1</c:v>
                </c:pt>
                <c:pt idx="1">
                  <c:v>2</c:v>
                </c:pt>
                <c:pt idx="2">
                  <c:v>13</c:v>
                </c:pt>
                <c:pt idx="3">
                  <c:v>16</c:v>
                </c:pt>
                <c:pt idx="4">
                  <c:v>32</c:v>
                </c:pt>
                <c:pt idx="5">
                  <c:v>32</c:v>
                </c:pt>
                <c:pt idx="6">
                  <c:v>36</c:v>
                </c:pt>
                <c:pt idx="7">
                  <c:v>51</c:v>
                </c:pt>
                <c:pt idx="8">
                  <c:v>63</c:v>
                </c:pt>
                <c:pt idx="9">
                  <c:v>65</c:v>
                </c:pt>
                <c:pt idx="10">
                  <c:v>71</c:v>
                </c:pt>
                <c:pt idx="11">
                  <c:v>97</c:v>
                </c:pt>
                <c:pt idx="12">
                  <c:v>130</c:v>
                </c:pt>
              </c:numCache>
            </c:numRef>
          </c:val>
          <c:extLst>
            <c:ext xmlns:c16="http://schemas.microsoft.com/office/drawing/2014/chart" uri="{C3380CC4-5D6E-409C-BE32-E72D297353CC}">
              <c16:uniqueId val="{00000000-1225-4672-BA73-681D9B438829}"/>
            </c:ext>
          </c:extLst>
        </c:ser>
        <c:dLbls>
          <c:showLegendKey val="0"/>
          <c:showVal val="0"/>
          <c:showCatName val="0"/>
          <c:showSerName val="0"/>
          <c:showPercent val="0"/>
          <c:showBubbleSize val="0"/>
        </c:dLbls>
        <c:gapWidth val="182"/>
        <c:axId val="594002111"/>
        <c:axId val="597792975"/>
      </c:barChart>
      <c:catAx>
        <c:axId val="5940021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97792975"/>
        <c:crosses val="autoZero"/>
        <c:auto val="1"/>
        <c:lblAlgn val="ctr"/>
        <c:lblOffset val="100"/>
        <c:noMultiLvlLbl val="0"/>
      </c:catAx>
      <c:valAx>
        <c:axId val="59779297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940021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Offres d'emploi en stock - Top</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Feuil1!$A$381:$A$394</c:f>
              <c:strCache>
                <c:ptCount val="14"/>
                <c:pt idx="0">
                  <c:v>Agent / Agente de sécurité</c:v>
                </c:pt>
                <c:pt idx="1">
                  <c:v>Assistant administratif / Assistante administrative</c:v>
                </c:pt>
                <c:pt idx="2">
                  <c:v>Coiffeur / Coiffeuse</c:v>
                </c:pt>
                <c:pt idx="3">
                  <c:v>Formateur / Formatrice bureautique</c:v>
                </c:pt>
                <c:pt idx="4">
                  <c:v>Responsable de magasin de proximité</c:v>
                </c:pt>
                <c:pt idx="5">
                  <c:v>Attaché(e) commercial(e) en biens consommation entreprises</c:v>
                </c:pt>
                <c:pt idx="6">
                  <c:v>Infirmier / Infirmière de soins généraux</c:v>
                </c:pt>
                <c:pt idx="7">
                  <c:v>Responsable régional / régionale des ventes</c:v>
                </c:pt>
                <c:pt idx="8">
                  <c:v>Boucher / Bouchère</c:v>
                </c:pt>
                <c:pt idx="9">
                  <c:v>Directeur / Directrice de magasin de grande distribution</c:v>
                </c:pt>
                <c:pt idx="10">
                  <c:v>Technicien/Technicienne de laboratoires d'analyses médicales</c:v>
                </c:pt>
                <c:pt idx="11">
                  <c:v>Responsable adjoint(e) de magasin de grande distribution</c:v>
                </c:pt>
                <c:pt idx="12">
                  <c:v>Aide-soignant / Aide-soignante</c:v>
                </c:pt>
                <c:pt idx="13">
                  <c:v>Manager / Manageuse en restauration rapide</c:v>
                </c:pt>
              </c:strCache>
            </c:strRef>
          </c:cat>
          <c:val>
            <c:numRef>
              <c:f>Feuil1!$B$381:$B$394</c:f>
              <c:numCache>
                <c:formatCode>General</c:formatCode>
                <c:ptCount val="14"/>
                <c:pt idx="0">
                  <c:v>7</c:v>
                </c:pt>
                <c:pt idx="1">
                  <c:v>7</c:v>
                </c:pt>
                <c:pt idx="2">
                  <c:v>7</c:v>
                </c:pt>
                <c:pt idx="3">
                  <c:v>7</c:v>
                </c:pt>
                <c:pt idx="4">
                  <c:v>7</c:v>
                </c:pt>
                <c:pt idx="5">
                  <c:v>8</c:v>
                </c:pt>
                <c:pt idx="6">
                  <c:v>8</c:v>
                </c:pt>
                <c:pt idx="7">
                  <c:v>8</c:v>
                </c:pt>
                <c:pt idx="8">
                  <c:v>9</c:v>
                </c:pt>
                <c:pt idx="9">
                  <c:v>9</c:v>
                </c:pt>
                <c:pt idx="10">
                  <c:v>9</c:v>
                </c:pt>
                <c:pt idx="11">
                  <c:v>11</c:v>
                </c:pt>
                <c:pt idx="12">
                  <c:v>14</c:v>
                </c:pt>
                <c:pt idx="13">
                  <c:v>19</c:v>
                </c:pt>
              </c:numCache>
            </c:numRef>
          </c:val>
          <c:extLst>
            <c:ext xmlns:c16="http://schemas.microsoft.com/office/drawing/2014/chart" uri="{C3380CC4-5D6E-409C-BE32-E72D297353CC}">
              <c16:uniqueId val="{00000000-48F5-4D6A-9056-51F080EAE8BF}"/>
            </c:ext>
          </c:extLst>
        </c:ser>
        <c:dLbls>
          <c:showLegendKey val="0"/>
          <c:showVal val="0"/>
          <c:showCatName val="0"/>
          <c:showSerName val="0"/>
          <c:showPercent val="0"/>
          <c:showBubbleSize val="0"/>
        </c:dLbls>
        <c:gapWidth val="182"/>
        <c:axId val="655450831"/>
        <c:axId val="650492607"/>
      </c:barChart>
      <c:catAx>
        <c:axId val="6554508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0492607"/>
        <c:crosses val="autoZero"/>
        <c:auto val="1"/>
        <c:lblAlgn val="ctr"/>
        <c:lblOffset val="100"/>
        <c:noMultiLvlLbl val="0"/>
      </c:catAx>
      <c:valAx>
        <c:axId val="65049260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5450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78B55B-F7FA-4E06-B148-B0C9F57EA41B}" type="doc">
      <dgm:prSet loTypeId="urn:microsoft.com/office/officeart/2005/8/layout/hProcess3" loCatId="process" qsTypeId="urn:microsoft.com/office/officeart/2005/8/quickstyle/simple1" qsCatId="simple" csTypeId="urn:microsoft.com/office/officeart/2005/8/colors/accent1_2" csCatId="accent1" phldr="1"/>
      <dgm:spPr/>
    </dgm:pt>
    <dgm:pt modelId="{ECE673A0-7AFE-489D-BD49-D7CCE54AE647}">
      <dgm:prSet phldrT="[Texte]"/>
      <dgm:spPr/>
      <dgm:t>
        <a:bodyPr/>
        <a:lstStyle/>
        <a:p>
          <a:r>
            <a:rPr lang="fr-FR" dirty="0">
              <a:solidFill>
                <a:schemeClr val="bg1"/>
              </a:solidFill>
            </a:rPr>
            <a:t>Aujourd’hui</a:t>
          </a:r>
        </a:p>
      </dgm:t>
    </dgm:pt>
    <dgm:pt modelId="{7E30403A-1936-4C35-B2D9-71FF46CED0F9}" type="parTrans" cxnId="{8BFA81A0-68A8-4AEC-9B62-F6AD7104CE9D}">
      <dgm:prSet/>
      <dgm:spPr/>
      <dgm:t>
        <a:bodyPr/>
        <a:lstStyle/>
        <a:p>
          <a:endParaRPr lang="fr-FR"/>
        </a:p>
      </dgm:t>
    </dgm:pt>
    <dgm:pt modelId="{18876BB6-950E-4DA7-AA8F-BFC11B09C065}" type="sibTrans" cxnId="{8BFA81A0-68A8-4AEC-9B62-F6AD7104CE9D}">
      <dgm:prSet/>
      <dgm:spPr/>
      <dgm:t>
        <a:bodyPr/>
        <a:lstStyle/>
        <a:p>
          <a:endParaRPr lang="fr-FR"/>
        </a:p>
      </dgm:t>
    </dgm:pt>
    <dgm:pt modelId="{B1A2B84C-73C1-4607-BB82-BABD69D86C94}">
      <dgm:prSet phldrT="[Texte]"/>
      <dgm:spPr/>
      <dgm:t>
        <a:bodyPr/>
        <a:lstStyle/>
        <a:p>
          <a:r>
            <a:rPr lang="fr-FR" dirty="0">
              <a:solidFill>
                <a:schemeClr val="bg1"/>
              </a:solidFill>
            </a:rPr>
            <a:t>Mai-Juin</a:t>
          </a:r>
        </a:p>
      </dgm:t>
    </dgm:pt>
    <dgm:pt modelId="{8E6C9FC5-F286-4D16-B831-1189A06D36B0}" type="parTrans" cxnId="{B29D4700-3C68-4765-A10E-44136867704B}">
      <dgm:prSet/>
      <dgm:spPr/>
      <dgm:t>
        <a:bodyPr/>
        <a:lstStyle/>
        <a:p>
          <a:endParaRPr lang="fr-FR"/>
        </a:p>
      </dgm:t>
    </dgm:pt>
    <dgm:pt modelId="{E036F7CD-C6D1-4563-B8F7-CF3F0F47E94E}" type="sibTrans" cxnId="{B29D4700-3C68-4765-A10E-44136867704B}">
      <dgm:prSet/>
      <dgm:spPr/>
      <dgm:t>
        <a:bodyPr/>
        <a:lstStyle/>
        <a:p>
          <a:endParaRPr lang="fr-FR"/>
        </a:p>
      </dgm:t>
    </dgm:pt>
    <dgm:pt modelId="{97A8BBDE-C550-4778-8511-89129C6BFD4E}">
      <dgm:prSet phldrT="[Texte]"/>
      <dgm:spPr/>
      <dgm:t>
        <a:bodyPr/>
        <a:lstStyle/>
        <a:p>
          <a:r>
            <a:rPr lang="fr-FR" dirty="0">
              <a:solidFill>
                <a:schemeClr val="bg1"/>
              </a:solidFill>
            </a:rPr>
            <a:t>Juillet</a:t>
          </a:r>
        </a:p>
      </dgm:t>
    </dgm:pt>
    <dgm:pt modelId="{8F6DDA3D-CF1A-4344-A5B9-9D4E73BEF9D6}" type="parTrans" cxnId="{8253FA6E-9EF4-466E-85C1-75E7DDD9D05C}">
      <dgm:prSet/>
      <dgm:spPr/>
      <dgm:t>
        <a:bodyPr/>
        <a:lstStyle/>
        <a:p>
          <a:endParaRPr lang="fr-FR"/>
        </a:p>
      </dgm:t>
    </dgm:pt>
    <dgm:pt modelId="{D3DA829F-A79D-44CA-B17A-4C75149208E7}" type="sibTrans" cxnId="{8253FA6E-9EF4-466E-85C1-75E7DDD9D05C}">
      <dgm:prSet/>
      <dgm:spPr/>
      <dgm:t>
        <a:bodyPr/>
        <a:lstStyle/>
        <a:p>
          <a:endParaRPr lang="fr-FR"/>
        </a:p>
      </dgm:t>
    </dgm:pt>
    <dgm:pt modelId="{D703DB5F-DB8E-4ED1-9875-AAFED8B3B732}">
      <dgm:prSet phldrT="[Texte]"/>
      <dgm:spPr/>
      <dgm:t>
        <a:bodyPr/>
        <a:lstStyle/>
        <a:p>
          <a:r>
            <a:rPr lang="fr-FR" dirty="0">
              <a:solidFill>
                <a:schemeClr val="bg1"/>
              </a:solidFill>
            </a:rPr>
            <a:t>Septembre</a:t>
          </a:r>
        </a:p>
      </dgm:t>
    </dgm:pt>
    <dgm:pt modelId="{6F8E7E12-2E21-46CF-82E4-51D4DDE75B35}" type="parTrans" cxnId="{91D79FEC-E9AC-413A-BDA7-0137D6051581}">
      <dgm:prSet/>
      <dgm:spPr/>
      <dgm:t>
        <a:bodyPr/>
        <a:lstStyle/>
        <a:p>
          <a:endParaRPr lang="fr-FR"/>
        </a:p>
      </dgm:t>
    </dgm:pt>
    <dgm:pt modelId="{EBC68D87-9494-4ACB-863F-70E854FA68ED}" type="sibTrans" cxnId="{91D79FEC-E9AC-413A-BDA7-0137D6051581}">
      <dgm:prSet/>
      <dgm:spPr/>
      <dgm:t>
        <a:bodyPr/>
        <a:lstStyle/>
        <a:p>
          <a:endParaRPr lang="fr-FR"/>
        </a:p>
      </dgm:t>
    </dgm:pt>
    <dgm:pt modelId="{A91FE0C9-F343-41F9-83D0-2A4FF4103B93}">
      <dgm:prSet phldrT="[Texte]"/>
      <dgm:spPr/>
      <dgm:t>
        <a:bodyPr/>
        <a:lstStyle/>
        <a:p>
          <a:r>
            <a:rPr lang="fr-FR" dirty="0">
              <a:solidFill>
                <a:schemeClr val="bg1"/>
              </a:solidFill>
            </a:rPr>
            <a:t>2021 et après</a:t>
          </a:r>
        </a:p>
      </dgm:t>
    </dgm:pt>
    <dgm:pt modelId="{86D9552F-1B15-4671-9EB8-9BE04961A7A4}" type="parTrans" cxnId="{40C54052-5DFA-4596-B0A2-210ED44B066D}">
      <dgm:prSet/>
      <dgm:spPr/>
      <dgm:t>
        <a:bodyPr/>
        <a:lstStyle/>
        <a:p>
          <a:endParaRPr lang="fr-FR"/>
        </a:p>
      </dgm:t>
    </dgm:pt>
    <dgm:pt modelId="{3BBEE18D-840A-4367-8430-3157E52AAAE5}" type="sibTrans" cxnId="{40C54052-5DFA-4596-B0A2-210ED44B066D}">
      <dgm:prSet/>
      <dgm:spPr/>
      <dgm:t>
        <a:bodyPr/>
        <a:lstStyle/>
        <a:p>
          <a:endParaRPr lang="fr-FR"/>
        </a:p>
      </dgm:t>
    </dgm:pt>
    <dgm:pt modelId="{C27A17C9-1A5E-49D8-8665-EF9A68D26118}" type="pres">
      <dgm:prSet presAssocID="{3278B55B-F7FA-4E06-B148-B0C9F57EA41B}" presName="Name0" presStyleCnt="0">
        <dgm:presLayoutVars>
          <dgm:dir/>
          <dgm:animLvl val="lvl"/>
          <dgm:resizeHandles val="exact"/>
        </dgm:presLayoutVars>
      </dgm:prSet>
      <dgm:spPr/>
    </dgm:pt>
    <dgm:pt modelId="{5F97BA50-1A8A-4887-BDF6-BBF00FDBCCD6}" type="pres">
      <dgm:prSet presAssocID="{3278B55B-F7FA-4E06-B148-B0C9F57EA41B}" presName="dummy" presStyleCnt="0"/>
      <dgm:spPr/>
    </dgm:pt>
    <dgm:pt modelId="{29899D94-C893-449F-9721-A2FFF6598FED}" type="pres">
      <dgm:prSet presAssocID="{3278B55B-F7FA-4E06-B148-B0C9F57EA41B}" presName="linH" presStyleCnt="0"/>
      <dgm:spPr/>
    </dgm:pt>
    <dgm:pt modelId="{9CEC7A49-7F33-41AE-9318-6AB40F56695A}" type="pres">
      <dgm:prSet presAssocID="{3278B55B-F7FA-4E06-B148-B0C9F57EA41B}" presName="padding1" presStyleCnt="0"/>
      <dgm:spPr/>
    </dgm:pt>
    <dgm:pt modelId="{929C7006-149F-4AD8-A605-E1F1053A9DE1}" type="pres">
      <dgm:prSet presAssocID="{ECE673A0-7AFE-489D-BD49-D7CCE54AE647}" presName="linV" presStyleCnt="0"/>
      <dgm:spPr/>
    </dgm:pt>
    <dgm:pt modelId="{BB660F3E-5E48-4247-B5C0-9B557523C0D2}" type="pres">
      <dgm:prSet presAssocID="{ECE673A0-7AFE-489D-BD49-D7CCE54AE647}" presName="spVertical1" presStyleCnt="0"/>
      <dgm:spPr/>
    </dgm:pt>
    <dgm:pt modelId="{78DB020A-7550-448E-8DF8-3CB338E41611}" type="pres">
      <dgm:prSet presAssocID="{ECE673A0-7AFE-489D-BD49-D7CCE54AE647}" presName="parTx" presStyleLbl="revTx" presStyleIdx="0" presStyleCnt="5" custLinFactNeighborX="-39210">
        <dgm:presLayoutVars>
          <dgm:chMax val="0"/>
          <dgm:chPref val="0"/>
          <dgm:bulletEnabled val="1"/>
        </dgm:presLayoutVars>
      </dgm:prSet>
      <dgm:spPr/>
    </dgm:pt>
    <dgm:pt modelId="{47A7203C-50D0-40B3-9B28-2C452B19BFD1}" type="pres">
      <dgm:prSet presAssocID="{ECE673A0-7AFE-489D-BD49-D7CCE54AE647}" presName="spVertical2" presStyleCnt="0"/>
      <dgm:spPr/>
    </dgm:pt>
    <dgm:pt modelId="{D641FFD4-0AD2-4FCB-B824-C863A356ED38}" type="pres">
      <dgm:prSet presAssocID="{ECE673A0-7AFE-489D-BD49-D7CCE54AE647}" presName="spVertical3" presStyleCnt="0"/>
      <dgm:spPr/>
    </dgm:pt>
    <dgm:pt modelId="{FD8C99B0-A0A6-4CD6-88AF-E35879D803E4}" type="pres">
      <dgm:prSet presAssocID="{18876BB6-950E-4DA7-AA8F-BFC11B09C065}" presName="space" presStyleCnt="0"/>
      <dgm:spPr/>
    </dgm:pt>
    <dgm:pt modelId="{1C42C573-9CAE-4A1D-BDB8-61CF95BFD1C9}" type="pres">
      <dgm:prSet presAssocID="{B1A2B84C-73C1-4607-BB82-BABD69D86C94}" presName="linV" presStyleCnt="0"/>
      <dgm:spPr/>
    </dgm:pt>
    <dgm:pt modelId="{B2EDF780-AD0E-4F62-AF78-056FB0B2C55C}" type="pres">
      <dgm:prSet presAssocID="{B1A2B84C-73C1-4607-BB82-BABD69D86C94}" presName="spVertical1" presStyleCnt="0"/>
      <dgm:spPr/>
    </dgm:pt>
    <dgm:pt modelId="{CCE033B0-7753-4D55-84D6-E51595E80C4D}" type="pres">
      <dgm:prSet presAssocID="{B1A2B84C-73C1-4607-BB82-BABD69D86C94}" presName="parTx" presStyleLbl="revTx" presStyleIdx="1" presStyleCnt="5" custLinFactNeighborX="-23894">
        <dgm:presLayoutVars>
          <dgm:chMax val="0"/>
          <dgm:chPref val="0"/>
          <dgm:bulletEnabled val="1"/>
        </dgm:presLayoutVars>
      </dgm:prSet>
      <dgm:spPr/>
    </dgm:pt>
    <dgm:pt modelId="{5F430A4F-D84D-48D0-A3CB-AE366881D24F}" type="pres">
      <dgm:prSet presAssocID="{B1A2B84C-73C1-4607-BB82-BABD69D86C94}" presName="spVertical2" presStyleCnt="0"/>
      <dgm:spPr/>
    </dgm:pt>
    <dgm:pt modelId="{21094E30-B55A-415C-941D-2DD7E0215789}" type="pres">
      <dgm:prSet presAssocID="{B1A2B84C-73C1-4607-BB82-BABD69D86C94}" presName="spVertical3" presStyleCnt="0"/>
      <dgm:spPr/>
    </dgm:pt>
    <dgm:pt modelId="{D53481CE-99FD-46CB-AADC-67F874FC2F2B}" type="pres">
      <dgm:prSet presAssocID="{E036F7CD-C6D1-4563-B8F7-CF3F0F47E94E}" presName="space" presStyleCnt="0"/>
      <dgm:spPr/>
    </dgm:pt>
    <dgm:pt modelId="{F83466AE-2A10-4E95-823B-C25BCD62FF7C}" type="pres">
      <dgm:prSet presAssocID="{97A8BBDE-C550-4778-8511-89129C6BFD4E}" presName="linV" presStyleCnt="0"/>
      <dgm:spPr/>
    </dgm:pt>
    <dgm:pt modelId="{31A2F059-7A2F-4EF3-A09D-94DF91388A3C}" type="pres">
      <dgm:prSet presAssocID="{97A8BBDE-C550-4778-8511-89129C6BFD4E}" presName="spVertical1" presStyleCnt="0"/>
      <dgm:spPr/>
    </dgm:pt>
    <dgm:pt modelId="{C8058784-1865-40A1-ADBF-75BD748A31EA}" type="pres">
      <dgm:prSet presAssocID="{97A8BBDE-C550-4778-8511-89129C6BFD4E}" presName="parTx" presStyleLbl="revTx" presStyleIdx="2" presStyleCnt="5">
        <dgm:presLayoutVars>
          <dgm:chMax val="0"/>
          <dgm:chPref val="0"/>
          <dgm:bulletEnabled val="1"/>
        </dgm:presLayoutVars>
      </dgm:prSet>
      <dgm:spPr/>
    </dgm:pt>
    <dgm:pt modelId="{F65076F7-C449-446B-ABE9-EBFF51941F44}" type="pres">
      <dgm:prSet presAssocID="{97A8BBDE-C550-4778-8511-89129C6BFD4E}" presName="spVertical2" presStyleCnt="0"/>
      <dgm:spPr/>
    </dgm:pt>
    <dgm:pt modelId="{7AD6BA31-5924-4861-9C8D-7EA93FAB733F}" type="pres">
      <dgm:prSet presAssocID="{97A8BBDE-C550-4778-8511-89129C6BFD4E}" presName="spVertical3" presStyleCnt="0"/>
      <dgm:spPr/>
    </dgm:pt>
    <dgm:pt modelId="{5F509FC7-3034-484C-B36F-9E32829780EC}" type="pres">
      <dgm:prSet presAssocID="{D3DA829F-A79D-44CA-B17A-4C75149208E7}" presName="space" presStyleCnt="0"/>
      <dgm:spPr/>
    </dgm:pt>
    <dgm:pt modelId="{C0B6D3CC-F958-4BAD-8FDA-6E83A3E62A8E}" type="pres">
      <dgm:prSet presAssocID="{D703DB5F-DB8E-4ED1-9875-AAFED8B3B732}" presName="linV" presStyleCnt="0"/>
      <dgm:spPr/>
    </dgm:pt>
    <dgm:pt modelId="{5EB6D6C7-FC8C-4A8D-9A72-7E931BB83B6D}" type="pres">
      <dgm:prSet presAssocID="{D703DB5F-DB8E-4ED1-9875-AAFED8B3B732}" presName="spVertical1" presStyleCnt="0"/>
      <dgm:spPr/>
    </dgm:pt>
    <dgm:pt modelId="{2E1F13DD-7CE0-4EC5-BE6E-EC286A860626}" type="pres">
      <dgm:prSet presAssocID="{D703DB5F-DB8E-4ED1-9875-AAFED8B3B732}" presName="parTx" presStyleLbl="revTx" presStyleIdx="3" presStyleCnt="5">
        <dgm:presLayoutVars>
          <dgm:chMax val="0"/>
          <dgm:chPref val="0"/>
          <dgm:bulletEnabled val="1"/>
        </dgm:presLayoutVars>
      </dgm:prSet>
      <dgm:spPr/>
    </dgm:pt>
    <dgm:pt modelId="{2D691B93-0C8A-4510-909F-0B9AD209B557}" type="pres">
      <dgm:prSet presAssocID="{D703DB5F-DB8E-4ED1-9875-AAFED8B3B732}" presName="spVertical2" presStyleCnt="0"/>
      <dgm:spPr/>
    </dgm:pt>
    <dgm:pt modelId="{7F7182BA-C132-47B2-8F8E-AF3EDAAB830B}" type="pres">
      <dgm:prSet presAssocID="{D703DB5F-DB8E-4ED1-9875-AAFED8B3B732}" presName="spVertical3" presStyleCnt="0"/>
      <dgm:spPr/>
    </dgm:pt>
    <dgm:pt modelId="{5B8B20C6-00D4-4D73-A3B2-522EA7D0C6AA}" type="pres">
      <dgm:prSet presAssocID="{EBC68D87-9494-4ACB-863F-70E854FA68ED}" presName="space" presStyleCnt="0"/>
      <dgm:spPr/>
    </dgm:pt>
    <dgm:pt modelId="{106D393C-AEAB-4804-8A20-2435D18E9C14}" type="pres">
      <dgm:prSet presAssocID="{A91FE0C9-F343-41F9-83D0-2A4FF4103B93}" presName="linV" presStyleCnt="0"/>
      <dgm:spPr/>
    </dgm:pt>
    <dgm:pt modelId="{8064FE95-0C6B-4E6C-9EFD-CAE054D982F7}" type="pres">
      <dgm:prSet presAssocID="{A91FE0C9-F343-41F9-83D0-2A4FF4103B93}" presName="spVertical1" presStyleCnt="0"/>
      <dgm:spPr/>
    </dgm:pt>
    <dgm:pt modelId="{8AEE02AD-E3E8-49DA-9D56-B13593370B7C}" type="pres">
      <dgm:prSet presAssocID="{A91FE0C9-F343-41F9-83D0-2A4FF4103B93}" presName="parTx" presStyleLbl="revTx" presStyleIdx="4" presStyleCnt="5">
        <dgm:presLayoutVars>
          <dgm:chMax val="0"/>
          <dgm:chPref val="0"/>
          <dgm:bulletEnabled val="1"/>
        </dgm:presLayoutVars>
      </dgm:prSet>
      <dgm:spPr/>
    </dgm:pt>
    <dgm:pt modelId="{305DE8C0-66D1-4877-8920-BCA9F36588CD}" type="pres">
      <dgm:prSet presAssocID="{A91FE0C9-F343-41F9-83D0-2A4FF4103B93}" presName="spVertical2" presStyleCnt="0"/>
      <dgm:spPr/>
    </dgm:pt>
    <dgm:pt modelId="{EB769ECA-C9B8-4A7A-BE33-CF1303DFD226}" type="pres">
      <dgm:prSet presAssocID="{A91FE0C9-F343-41F9-83D0-2A4FF4103B93}" presName="spVertical3" presStyleCnt="0"/>
      <dgm:spPr/>
    </dgm:pt>
    <dgm:pt modelId="{B65B738B-9FB7-47D8-B334-4A7D007F6786}" type="pres">
      <dgm:prSet presAssocID="{3278B55B-F7FA-4E06-B148-B0C9F57EA41B}" presName="padding2" presStyleCnt="0"/>
      <dgm:spPr/>
    </dgm:pt>
    <dgm:pt modelId="{540AF230-2002-4EF5-8107-C77A64BD4659}" type="pres">
      <dgm:prSet presAssocID="{3278B55B-F7FA-4E06-B148-B0C9F57EA41B}" presName="negArrow" presStyleCnt="0"/>
      <dgm:spPr/>
    </dgm:pt>
    <dgm:pt modelId="{548EBA35-A8F1-4854-B9F6-75FF76BA43F0}" type="pres">
      <dgm:prSet presAssocID="{3278B55B-F7FA-4E06-B148-B0C9F57EA41B}" presName="backgroundArrow" presStyleLbl="node1" presStyleIdx="0" presStyleCnt="1" custLinFactNeighborX="-1460" custLinFactNeighborY="-585"/>
      <dgm:spPr>
        <a:solidFill>
          <a:srgbClr val="4BACC6"/>
        </a:solidFill>
      </dgm:spPr>
    </dgm:pt>
  </dgm:ptLst>
  <dgm:cxnLst>
    <dgm:cxn modelId="{B29D4700-3C68-4765-A10E-44136867704B}" srcId="{3278B55B-F7FA-4E06-B148-B0C9F57EA41B}" destId="{B1A2B84C-73C1-4607-BB82-BABD69D86C94}" srcOrd="1" destOrd="0" parTransId="{8E6C9FC5-F286-4D16-B831-1189A06D36B0}" sibTransId="{E036F7CD-C6D1-4563-B8F7-CF3F0F47E94E}"/>
    <dgm:cxn modelId="{D0E63B30-ACF1-4C57-B984-E90FA717E270}" type="presOf" srcId="{B1A2B84C-73C1-4607-BB82-BABD69D86C94}" destId="{CCE033B0-7753-4D55-84D6-E51595E80C4D}" srcOrd="0" destOrd="0" presId="urn:microsoft.com/office/officeart/2005/8/layout/hProcess3"/>
    <dgm:cxn modelId="{8253FA6E-9EF4-466E-85C1-75E7DDD9D05C}" srcId="{3278B55B-F7FA-4E06-B148-B0C9F57EA41B}" destId="{97A8BBDE-C550-4778-8511-89129C6BFD4E}" srcOrd="2" destOrd="0" parTransId="{8F6DDA3D-CF1A-4344-A5B9-9D4E73BEF9D6}" sibTransId="{D3DA829F-A79D-44CA-B17A-4C75149208E7}"/>
    <dgm:cxn modelId="{40C54052-5DFA-4596-B0A2-210ED44B066D}" srcId="{3278B55B-F7FA-4E06-B148-B0C9F57EA41B}" destId="{A91FE0C9-F343-41F9-83D0-2A4FF4103B93}" srcOrd="4" destOrd="0" parTransId="{86D9552F-1B15-4671-9EB8-9BE04961A7A4}" sibTransId="{3BBEE18D-840A-4367-8430-3157E52AAAE5}"/>
    <dgm:cxn modelId="{C61CE990-A408-422C-871A-53A76037FDE6}" type="presOf" srcId="{A91FE0C9-F343-41F9-83D0-2A4FF4103B93}" destId="{8AEE02AD-E3E8-49DA-9D56-B13593370B7C}" srcOrd="0" destOrd="0" presId="urn:microsoft.com/office/officeart/2005/8/layout/hProcess3"/>
    <dgm:cxn modelId="{8BFA81A0-68A8-4AEC-9B62-F6AD7104CE9D}" srcId="{3278B55B-F7FA-4E06-B148-B0C9F57EA41B}" destId="{ECE673A0-7AFE-489D-BD49-D7CCE54AE647}" srcOrd="0" destOrd="0" parTransId="{7E30403A-1936-4C35-B2D9-71FF46CED0F9}" sibTransId="{18876BB6-950E-4DA7-AA8F-BFC11B09C065}"/>
    <dgm:cxn modelId="{B45CD8AB-B2CE-4188-BA76-69BBADDA811C}" type="presOf" srcId="{D703DB5F-DB8E-4ED1-9875-AAFED8B3B732}" destId="{2E1F13DD-7CE0-4EC5-BE6E-EC286A860626}" srcOrd="0" destOrd="0" presId="urn:microsoft.com/office/officeart/2005/8/layout/hProcess3"/>
    <dgm:cxn modelId="{3A9F1CAF-360A-4EF6-B8BE-F6CD4FB23893}" type="presOf" srcId="{ECE673A0-7AFE-489D-BD49-D7CCE54AE647}" destId="{78DB020A-7550-448E-8DF8-3CB338E41611}" srcOrd="0" destOrd="0" presId="urn:microsoft.com/office/officeart/2005/8/layout/hProcess3"/>
    <dgm:cxn modelId="{E615BCB4-2E9A-438D-8E25-544F5C57EE89}" type="presOf" srcId="{97A8BBDE-C550-4778-8511-89129C6BFD4E}" destId="{C8058784-1865-40A1-ADBF-75BD748A31EA}" srcOrd="0" destOrd="0" presId="urn:microsoft.com/office/officeart/2005/8/layout/hProcess3"/>
    <dgm:cxn modelId="{D8E633C0-D2C2-465E-B25D-02451F626693}" type="presOf" srcId="{3278B55B-F7FA-4E06-B148-B0C9F57EA41B}" destId="{C27A17C9-1A5E-49D8-8665-EF9A68D26118}" srcOrd="0" destOrd="0" presId="urn:microsoft.com/office/officeart/2005/8/layout/hProcess3"/>
    <dgm:cxn modelId="{91D79FEC-E9AC-413A-BDA7-0137D6051581}" srcId="{3278B55B-F7FA-4E06-B148-B0C9F57EA41B}" destId="{D703DB5F-DB8E-4ED1-9875-AAFED8B3B732}" srcOrd="3" destOrd="0" parTransId="{6F8E7E12-2E21-46CF-82E4-51D4DDE75B35}" sibTransId="{EBC68D87-9494-4ACB-863F-70E854FA68ED}"/>
    <dgm:cxn modelId="{B334B14E-5F18-40DD-9975-98445D9CF78B}" type="presParOf" srcId="{C27A17C9-1A5E-49D8-8665-EF9A68D26118}" destId="{5F97BA50-1A8A-4887-BDF6-BBF00FDBCCD6}" srcOrd="0" destOrd="0" presId="urn:microsoft.com/office/officeart/2005/8/layout/hProcess3"/>
    <dgm:cxn modelId="{AB841192-5F8D-4FA0-9800-392535BCDE6A}" type="presParOf" srcId="{C27A17C9-1A5E-49D8-8665-EF9A68D26118}" destId="{29899D94-C893-449F-9721-A2FFF6598FED}" srcOrd="1" destOrd="0" presId="urn:microsoft.com/office/officeart/2005/8/layout/hProcess3"/>
    <dgm:cxn modelId="{E1061918-ED7C-4B8A-AD47-D08C33856C4C}" type="presParOf" srcId="{29899D94-C893-449F-9721-A2FFF6598FED}" destId="{9CEC7A49-7F33-41AE-9318-6AB40F56695A}" srcOrd="0" destOrd="0" presId="urn:microsoft.com/office/officeart/2005/8/layout/hProcess3"/>
    <dgm:cxn modelId="{66F13BC7-5A0E-45B5-84F2-C33798F16D53}" type="presParOf" srcId="{29899D94-C893-449F-9721-A2FFF6598FED}" destId="{929C7006-149F-4AD8-A605-E1F1053A9DE1}" srcOrd="1" destOrd="0" presId="urn:microsoft.com/office/officeart/2005/8/layout/hProcess3"/>
    <dgm:cxn modelId="{FAC15C32-87DB-4772-AD89-7C742D30B301}" type="presParOf" srcId="{929C7006-149F-4AD8-A605-E1F1053A9DE1}" destId="{BB660F3E-5E48-4247-B5C0-9B557523C0D2}" srcOrd="0" destOrd="0" presId="urn:microsoft.com/office/officeart/2005/8/layout/hProcess3"/>
    <dgm:cxn modelId="{5BAFEC5E-CEA1-4719-A26F-CE26FD438E0E}" type="presParOf" srcId="{929C7006-149F-4AD8-A605-E1F1053A9DE1}" destId="{78DB020A-7550-448E-8DF8-3CB338E41611}" srcOrd="1" destOrd="0" presId="urn:microsoft.com/office/officeart/2005/8/layout/hProcess3"/>
    <dgm:cxn modelId="{31B23FF0-A15A-4E7C-A6F3-21019AEEA2E8}" type="presParOf" srcId="{929C7006-149F-4AD8-A605-E1F1053A9DE1}" destId="{47A7203C-50D0-40B3-9B28-2C452B19BFD1}" srcOrd="2" destOrd="0" presId="urn:microsoft.com/office/officeart/2005/8/layout/hProcess3"/>
    <dgm:cxn modelId="{7A8BA6CA-990C-4061-8D3E-5D7963E5CA23}" type="presParOf" srcId="{929C7006-149F-4AD8-A605-E1F1053A9DE1}" destId="{D641FFD4-0AD2-4FCB-B824-C863A356ED38}" srcOrd="3" destOrd="0" presId="urn:microsoft.com/office/officeart/2005/8/layout/hProcess3"/>
    <dgm:cxn modelId="{889AA339-F6AD-4BAA-89EE-25ABD873DEFC}" type="presParOf" srcId="{29899D94-C893-449F-9721-A2FFF6598FED}" destId="{FD8C99B0-A0A6-4CD6-88AF-E35879D803E4}" srcOrd="2" destOrd="0" presId="urn:microsoft.com/office/officeart/2005/8/layout/hProcess3"/>
    <dgm:cxn modelId="{6D97A9FF-46B2-4087-AA8A-F5EF30C7B728}" type="presParOf" srcId="{29899D94-C893-449F-9721-A2FFF6598FED}" destId="{1C42C573-9CAE-4A1D-BDB8-61CF95BFD1C9}" srcOrd="3" destOrd="0" presId="urn:microsoft.com/office/officeart/2005/8/layout/hProcess3"/>
    <dgm:cxn modelId="{60E51E8C-5B79-443E-92BD-085A628098DF}" type="presParOf" srcId="{1C42C573-9CAE-4A1D-BDB8-61CF95BFD1C9}" destId="{B2EDF780-AD0E-4F62-AF78-056FB0B2C55C}" srcOrd="0" destOrd="0" presId="urn:microsoft.com/office/officeart/2005/8/layout/hProcess3"/>
    <dgm:cxn modelId="{749EFCFA-C645-41C6-8593-18CFE1D0AB52}" type="presParOf" srcId="{1C42C573-9CAE-4A1D-BDB8-61CF95BFD1C9}" destId="{CCE033B0-7753-4D55-84D6-E51595E80C4D}" srcOrd="1" destOrd="0" presId="urn:microsoft.com/office/officeart/2005/8/layout/hProcess3"/>
    <dgm:cxn modelId="{F440716E-DFBF-4253-BA72-F44F1BF6CCE8}" type="presParOf" srcId="{1C42C573-9CAE-4A1D-BDB8-61CF95BFD1C9}" destId="{5F430A4F-D84D-48D0-A3CB-AE366881D24F}" srcOrd="2" destOrd="0" presId="urn:microsoft.com/office/officeart/2005/8/layout/hProcess3"/>
    <dgm:cxn modelId="{ACA05E7E-92C2-48C2-8638-A61DBBC628F2}" type="presParOf" srcId="{1C42C573-9CAE-4A1D-BDB8-61CF95BFD1C9}" destId="{21094E30-B55A-415C-941D-2DD7E0215789}" srcOrd="3" destOrd="0" presId="urn:microsoft.com/office/officeart/2005/8/layout/hProcess3"/>
    <dgm:cxn modelId="{60BB6DEF-12E9-4778-B12B-08DC78B7BEDC}" type="presParOf" srcId="{29899D94-C893-449F-9721-A2FFF6598FED}" destId="{D53481CE-99FD-46CB-AADC-67F874FC2F2B}" srcOrd="4" destOrd="0" presId="urn:microsoft.com/office/officeart/2005/8/layout/hProcess3"/>
    <dgm:cxn modelId="{6EAF60B7-022B-4CD7-BBAB-AD9049393B74}" type="presParOf" srcId="{29899D94-C893-449F-9721-A2FFF6598FED}" destId="{F83466AE-2A10-4E95-823B-C25BCD62FF7C}" srcOrd="5" destOrd="0" presId="urn:microsoft.com/office/officeart/2005/8/layout/hProcess3"/>
    <dgm:cxn modelId="{AA1191DC-D6E3-4051-B890-89877AEB25E5}" type="presParOf" srcId="{F83466AE-2A10-4E95-823B-C25BCD62FF7C}" destId="{31A2F059-7A2F-4EF3-A09D-94DF91388A3C}" srcOrd="0" destOrd="0" presId="urn:microsoft.com/office/officeart/2005/8/layout/hProcess3"/>
    <dgm:cxn modelId="{84CE9F0C-F6E9-470D-8650-E264D73D4D99}" type="presParOf" srcId="{F83466AE-2A10-4E95-823B-C25BCD62FF7C}" destId="{C8058784-1865-40A1-ADBF-75BD748A31EA}" srcOrd="1" destOrd="0" presId="urn:microsoft.com/office/officeart/2005/8/layout/hProcess3"/>
    <dgm:cxn modelId="{C8FEE581-8150-4DED-894A-377511D2B370}" type="presParOf" srcId="{F83466AE-2A10-4E95-823B-C25BCD62FF7C}" destId="{F65076F7-C449-446B-ABE9-EBFF51941F44}" srcOrd="2" destOrd="0" presId="urn:microsoft.com/office/officeart/2005/8/layout/hProcess3"/>
    <dgm:cxn modelId="{9A91136A-502A-4141-B840-EAA27DF81852}" type="presParOf" srcId="{F83466AE-2A10-4E95-823B-C25BCD62FF7C}" destId="{7AD6BA31-5924-4861-9C8D-7EA93FAB733F}" srcOrd="3" destOrd="0" presId="urn:microsoft.com/office/officeart/2005/8/layout/hProcess3"/>
    <dgm:cxn modelId="{0CC430AC-BE6A-420B-AFED-0575CB54B8F0}" type="presParOf" srcId="{29899D94-C893-449F-9721-A2FFF6598FED}" destId="{5F509FC7-3034-484C-B36F-9E32829780EC}" srcOrd="6" destOrd="0" presId="urn:microsoft.com/office/officeart/2005/8/layout/hProcess3"/>
    <dgm:cxn modelId="{AFC09B2E-ABE3-45F5-87BE-0C3CBCD80FFB}" type="presParOf" srcId="{29899D94-C893-449F-9721-A2FFF6598FED}" destId="{C0B6D3CC-F958-4BAD-8FDA-6E83A3E62A8E}" srcOrd="7" destOrd="0" presId="urn:microsoft.com/office/officeart/2005/8/layout/hProcess3"/>
    <dgm:cxn modelId="{983E97D3-D608-434C-8A5A-7D9F3574B924}" type="presParOf" srcId="{C0B6D3CC-F958-4BAD-8FDA-6E83A3E62A8E}" destId="{5EB6D6C7-FC8C-4A8D-9A72-7E931BB83B6D}" srcOrd="0" destOrd="0" presId="urn:microsoft.com/office/officeart/2005/8/layout/hProcess3"/>
    <dgm:cxn modelId="{A72FE594-7D33-4AC2-A8F7-DDEF58EA4E6D}" type="presParOf" srcId="{C0B6D3CC-F958-4BAD-8FDA-6E83A3E62A8E}" destId="{2E1F13DD-7CE0-4EC5-BE6E-EC286A860626}" srcOrd="1" destOrd="0" presId="urn:microsoft.com/office/officeart/2005/8/layout/hProcess3"/>
    <dgm:cxn modelId="{A17F0085-4F18-4DC0-9637-445BCCF24BF7}" type="presParOf" srcId="{C0B6D3CC-F958-4BAD-8FDA-6E83A3E62A8E}" destId="{2D691B93-0C8A-4510-909F-0B9AD209B557}" srcOrd="2" destOrd="0" presId="urn:microsoft.com/office/officeart/2005/8/layout/hProcess3"/>
    <dgm:cxn modelId="{B2F9686A-5496-4CCA-9CC0-427E8E3D7FDC}" type="presParOf" srcId="{C0B6D3CC-F958-4BAD-8FDA-6E83A3E62A8E}" destId="{7F7182BA-C132-47B2-8F8E-AF3EDAAB830B}" srcOrd="3" destOrd="0" presId="urn:microsoft.com/office/officeart/2005/8/layout/hProcess3"/>
    <dgm:cxn modelId="{8430D631-B0D5-4E8A-9D48-5B8747CDD92D}" type="presParOf" srcId="{29899D94-C893-449F-9721-A2FFF6598FED}" destId="{5B8B20C6-00D4-4D73-A3B2-522EA7D0C6AA}" srcOrd="8" destOrd="0" presId="urn:microsoft.com/office/officeart/2005/8/layout/hProcess3"/>
    <dgm:cxn modelId="{9E9C2437-168E-4E58-AB1C-12AC749CB7B7}" type="presParOf" srcId="{29899D94-C893-449F-9721-A2FFF6598FED}" destId="{106D393C-AEAB-4804-8A20-2435D18E9C14}" srcOrd="9" destOrd="0" presId="urn:microsoft.com/office/officeart/2005/8/layout/hProcess3"/>
    <dgm:cxn modelId="{25A0AF1E-0FD0-4951-ADDA-7BC801384E5C}" type="presParOf" srcId="{106D393C-AEAB-4804-8A20-2435D18E9C14}" destId="{8064FE95-0C6B-4E6C-9EFD-CAE054D982F7}" srcOrd="0" destOrd="0" presId="urn:microsoft.com/office/officeart/2005/8/layout/hProcess3"/>
    <dgm:cxn modelId="{BAD62C9F-F6F3-484D-B8C5-2B15D8C80A70}" type="presParOf" srcId="{106D393C-AEAB-4804-8A20-2435D18E9C14}" destId="{8AEE02AD-E3E8-49DA-9D56-B13593370B7C}" srcOrd="1" destOrd="0" presId="urn:microsoft.com/office/officeart/2005/8/layout/hProcess3"/>
    <dgm:cxn modelId="{8FBA73C9-9B1D-48A0-9517-4FE81D89786D}" type="presParOf" srcId="{106D393C-AEAB-4804-8A20-2435D18E9C14}" destId="{305DE8C0-66D1-4877-8920-BCA9F36588CD}" srcOrd="2" destOrd="0" presId="urn:microsoft.com/office/officeart/2005/8/layout/hProcess3"/>
    <dgm:cxn modelId="{DD3886F1-F28C-4DBF-9702-6BAD3F747DCC}" type="presParOf" srcId="{106D393C-AEAB-4804-8A20-2435D18E9C14}" destId="{EB769ECA-C9B8-4A7A-BE33-CF1303DFD226}" srcOrd="3" destOrd="0" presId="urn:microsoft.com/office/officeart/2005/8/layout/hProcess3"/>
    <dgm:cxn modelId="{1A1DB757-DD66-4486-B246-4ACD15A6047D}" type="presParOf" srcId="{29899D94-C893-449F-9721-A2FFF6598FED}" destId="{B65B738B-9FB7-47D8-B334-4A7D007F6786}" srcOrd="10" destOrd="0" presId="urn:microsoft.com/office/officeart/2005/8/layout/hProcess3"/>
    <dgm:cxn modelId="{A38962A0-92F8-4FB1-B57A-27D4CB932286}" type="presParOf" srcId="{29899D94-C893-449F-9721-A2FFF6598FED}" destId="{540AF230-2002-4EF5-8107-C77A64BD4659}" srcOrd="11" destOrd="0" presId="urn:microsoft.com/office/officeart/2005/8/layout/hProcess3"/>
    <dgm:cxn modelId="{020A117D-8D0C-4352-8DF7-82FA754D44D6}" type="presParOf" srcId="{29899D94-C893-449F-9721-A2FFF6598FED}" destId="{548EBA35-A8F1-4854-B9F6-75FF76BA43F0}" srcOrd="12"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EBA35-A8F1-4854-B9F6-75FF76BA43F0}">
      <dsp:nvSpPr>
        <dsp:cNvPr id="0" name=""/>
        <dsp:cNvSpPr/>
      </dsp:nvSpPr>
      <dsp:spPr>
        <a:xfrm>
          <a:off x="0" y="188431"/>
          <a:ext cx="11519338" cy="1728000"/>
        </a:xfrm>
        <a:prstGeom prst="rightArrow">
          <a:avLst/>
        </a:prstGeom>
        <a:solidFill>
          <a:srgbClr val="4BAC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EE02AD-E3E8-49DA-9D56-B13593370B7C}">
      <dsp:nvSpPr>
        <dsp:cNvPr id="0" name=""/>
        <dsp:cNvSpPr/>
      </dsp:nvSpPr>
      <dsp:spPr>
        <a:xfrm>
          <a:off x="9252854" y="630540"/>
          <a:ext cx="1735212"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fr-FR" sz="2400" kern="1200" dirty="0">
              <a:solidFill>
                <a:schemeClr val="bg1"/>
              </a:solidFill>
            </a:rPr>
            <a:t>2021 et après</a:t>
          </a:r>
        </a:p>
      </dsp:txBody>
      <dsp:txXfrm>
        <a:off x="9252854" y="630540"/>
        <a:ext cx="1735212" cy="864000"/>
      </dsp:txXfrm>
    </dsp:sp>
    <dsp:sp modelId="{2E1F13DD-7CE0-4EC5-BE6E-EC286A860626}">
      <dsp:nvSpPr>
        <dsp:cNvPr id="0" name=""/>
        <dsp:cNvSpPr/>
      </dsp:nvSpPr>
      <dsp:spPr>
        <a:xfrm>
          <a:off x="7170599" y="630540"/>
          <a:ext cx="1735212"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fr-FR" sz="2400" kern="1200" dirty="0">
              <a:solidFill>
                <a:schemeClr val="bg1"/>
              </a:solidFill>
            </a:rPr>
            <a:t>Septembre</a:t>
          </a:r>
        </a:p>
      </dsp:txBody>
      <dsp:txXfrm>
        <a:off x="7170599" y="630540"/>
        <a:ext cx="1735212" cy="864000"/>
      </dsp:txXfrm>
    </dsp:sp>
    <dsp:sp modelId="{C8058784-1865-40A1-ADBF-75BD748A31EA}">
      <dsp:nvSpPr>
        <dsp:cNvPr id="0" name=""/>
        <dsp:cNvSpPr/>
      </dsp:nvSpPr>
      <dsp:spPr>
        <a:xfrm>
          <a:off x="5088344" y="630540"/>
          <a:ext cx="1735212"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fr-FR" sz="2400" kern="1200" dirty="0">
              <a:solidFill>
                <a:schemeClr val="bg1"/>
              </a:solidFill>
            </a:rPr>
            <a:t>Juillet</a:t>
          </a:r>
        </a:p>
      </dsp:txBody>
      <dsp:txXfrm>
        <a:off x="5088344" y="630540"/>
        <a:ext cx="1735212" cy="864000"/>
      </dsp:txXfrm>
    </dsp:sp>
    <dsp:sp modelId="{CCE033B0-7753-4D55-84D6-E51595E80C4D}">
      <dsp:nvSpPr>
        <dsp:cNvPr id="0" name=""/>
        <dsp:cNvSpPr/>
      </dsp:nvSpPr>
      <dsp:spPr>
        <a:xfrm>
          <a:off x="2591477" y="630540"/>
          <a:ext cx="1735212"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fr-FR" sz="2400" kern="1200" dirty="0">
              <a:solidFill>
                <a:schemeClr val="bg1"/>
              </a:solidFill>
            </a:rPr>
            <a:t>Mai-Juin</a:t>
          </a:r>
        </a:p>
      </dsp:txBody>
      <dsp:txXfrm>
        <a:off x="2591477" y="630540"/>
        <a:ext cx="1735212" cy="864000"/>
      </dsp:txXfrm>
    </dsp:sp>
    <dsp:sp modelId="{78DB020A-7550-448E-8DF8-3CB338E41611}">
      <dsp:nvSpPr>
        <dsp:cNvPr id="0" name=""/>
        <dsp:cNvSpPr/>
      </dsp:nvSpPr>
      <dsp:spPr>
        <a:xfrm>
          <a:off x="243456" y="630540"/>
          <a:ext cx="1735212" cy="86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marL="0" lvl="0" indent="0" algn="ctr" defTabSz="1066800">
            <a:lnSpc>
              <a:spcPct val="90000"/>
            </a:lnSpc>
            <a:spcBef>
              <a:spcPct val="0"/>
            </a:spcBef>
            <a:spcAft>
              <a:spcPct val="35000"/>
            </a:spcAft>
            <a:buNone/>
          </a:pPr>
          <a:r>
            <a:rPr lang="fr-FR" sz="2400" kern="1200" dirty="0">
              <a:solidFill>
                <a:schemeClr val="bg1"/>
              </a:solidFill>
            </a:rPr>
            <a:t>Aujourd’hui</a:t>
          </a:r>
        </a:p>
      </dsp:txBody>
      <dsp:txXfrm>
        <a:off x="243456" y="630540"/>
        <a:ext cx="1735212" cy="864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43E5B6-FAC3-43C5-BD37-2937A11BD852}" type="datetimeFigureOut">
              <a:rPr lang="fr-FR" smtClean="0"/>
              <a:t>03/06/2020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D78778-DCCC-423E-B330-9232BF29D0E5}" type="slidenum">
              <a:rPr lang="fr-FR" smtClean="0"/>
              <a:t>‹N°›</a:t>
            </a:fld>
            <a:endParaRPr lang="fr-FR"/>
          </a:p>
        </p:txBody>
      </p:sp>
    </p:spTree>
    <p:extLst>
      <p:ext uri="{BB962C8B-B14F-4D97-AF65-F5344CB8AC3E}">
        <p14:creationId xmlns:p14="http://schemas.microsoft.com/office/powerpoint/2010/main" val="1873624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4</a:t>
            </a:fld>
            <a:endParaRPr lang="fr-FR"/>
          </a:p>
        </p:txBody>
      </p:sp>
    </p:spTree>
    <p:extLst>
      <p:ext uri="{BB962C8B-B14F-4D97-AF65-F5344CB8AC3E}">
        <p14:creationId xmlns:p14="http://schemas.microsoft.com/office/powerpoint/2010/main" val="2650508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5</a:t>
            </a:fld>
            <a:endParaRPr lang="fr-FR"/>
          </a:p>
        </p:txBody>
      </p:sp>
    </p:spTree>
    <p:extLst>
      <p:ext uri="{BB962C8B-B14F-4D97-AF65-F5344CB8AC3E}">
        <p14:creationId xmlns:p14="http://schemas.microsoft.com/office/powerpoint/2010/main" val="363749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6</a:t>
            </a:fld>
            <a:endParaRPr lang="fr-FR"/>
          </a:p>
        </p:txBody>
      </p:sp>
    </p:spTree>
    <p:extLst>
      <p:ext uri="{BB962C8B-B14F-4D97-AF65-F5344CB8AC3E}">
        <p14:creationId xmlns:p14="http://schemas.microsoft.com/office/powerpoint/2010/main" val="2953245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7</a:t>
            </a:fld>
            <a:endParaRPr lang="fr-FR"/>
          </a:p>
        </p:txBody>
      </p:sp>
    </p:spTree>
    <p:extLst>
      <p:ext uri="{BB962C8B-B14F-4D97-AF65-F5344CB8AC3E}">
        <p14:creationId xmlns:p14="http://schemas.microsoft.com/office/powerpoint/2010/main" val="3157734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9</a:t>
            </a:fld>
            <a:endParaRPr lang="fr-FR"/>
          </a:p>
        </p:txBody>
      </p:sp>
    </p:spTree>
    <p:extLst>
      <p:ext uri="{BB962C8B-B14F-4D97-AF65-F5344CB8AC3E}">
        <p14:creationId xmlns:p14="http://schemas.microsoft.com/office/powerpoint/2010/main" val="345219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10</a:t>
            </a:fld>
            <a:endParaRPr lang="fr-FR"/>
          </a:p>
        </p:txBody>
      </p:sp>
    </p:spTree>
    <p:extLst>
      <p:ext uri="{BB962C8B-B14F-4D97-AF65-F5344CB8AC3E}">
        <p14:creationId xmlns:p14="http://schemas.microsoft.com/office/powerpoint/2010/main" val="3137296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13</a:t>
            </a:fld>
            <a:endParaRPr lang="fr-FR"/>
          </a:p>
        </p:txBody>
      </p:sp>
    </p:spTree>
    <p:extLst>
      <p:ext uri="{BB962C8B-B14F-4D97-AF65-F5344CB8AC3E}">
        <p14:creationId xmlns:p14="http://schemas.microsoft.com/office/powerpoint/2010/main" val="657690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14</a:t>
            </a:fld>
            <a:endParaRPr lang="fr-FR"/>
          </a:p>
        </p:txBody>
      </p:sp>
    </p:spTree>
    <p:extLst>
      <p:ext uri="{BB962C8B-B14F-4D97-AF65-F5344CB8AC3E}">
        <p14:creationId xmlns:p14="http://schemas.microsoft.com/office/powerpoint/2010/main" val="1363841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16</a:t>
            </a:fld>
            <a:endParaRPr lang="fr-FR"/>
          </a:p>
        </p:txBody>
      </p:sp>
    </p:spTree>
    <p:extLst>
      <p:ext uri="{BB962C8B-B14F-4D97-AF65-F5344CB8AC3E}">
        <p14:creationId xmlns:p14="http://schemas.microsoft.com/office/powerpoint/2010/main" val="2701790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17</a:t>
            </a:fld>
            <a:endParaRPr lang="fr-FR"/>
          </a:p>
        </p:txBody>
      </p:sp>
    </p:spTree>
    <p:extLst>
      <p:ext uri="{BB962C8B-B14F-4D97-AF65-F5344CB8AC3E}">
        <p14:creationId xmlns:p14="http://schemas.microsoft.com/office/powerpoint/2010/main" val="1273524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18</a:t>
            </a:fld>
            <a:endParaRPr lang="fr-FR"/>
          </a:p>
        </p:txBody>
      </p:sp>
    </p:spTree>
    <p:extLst>
      <p:ext uri="{BB962C8B-B14F-4D97-AF65-F5344CB8AC3E}">
        <p14:creationId xmlns:p14="http://schemas.microsoft.com/office/powerpoint/2010/main" val="10004355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CB3384-97C0-42A4-AB60-5BE4AB46F558}"/>
              </a:ext>
            </a:extLst>
          </p:cNvPr>
          <p:cNvSpPr>
            <a:spLocks noGrp="1"/>
          </p:cNvSpPr>
          <p:nvPr>
            <p:ph type="ctrTitle"/>
          </p:nvPr>
        </p:nvSpPr>
        <p:spPr>
          <a:xfrm>
            <a:off x="1524000" y="1122363"/>
            <a:ext cx="9144000" cy="2387600"/>
          </a:xfrm>
        </p:spPr>
        <p:txBody>
          <a:bodyPr anchor="b"/>
          <a:lstStyle>
            <a:lvl1pPr algn="ctr">
              <a:defRPr sz="6000" cap="all" baseline="0"/>
            </a:lvl1pPr>
          </a:lstStyle>
          <a:p>
            <a:r>
              <a:rPr lang="fr-FR" dirty="0"/>
              <a:t>Modifiez le style du titre</a:t>
            </a:r>
          </a:p>
        </p:txBody>
      </p:sp>
      <p:sp>
        <p:nvSpPr>
          <p:cNvPr id="3" name="Sous-titre 2">
            <a:extLst>
              <a:ext uri="{FF2B5EF4-FFF2-40B4-BE49-F238E27FC236}">
                <a16:creationId xmlns:a16="http://schemas.microsoft.com/office/drawing/2014/main" id="{EC09C754-752E-4DEA-AD0D-C7D0D8D077F5}"/>
              </a:ext>
            </a:extLst>
          </p:cNvPr>
          <p:cNvSpPr>
            <a:spLocks noGrp="1"/>
          </p:cNvSpPr>
          <p:nvPr>
            <p:ph type="subTitle" idx="1"/>
          </p:nvPr>
        </p:nvSpPr>
        <p:spPr>
          <a:xfrm>
            <a:off x="1524000" y="3602038"/>
            <a:ext cx="9144000" cy="1655762"/>
          </a:xfrm>
        </p:spPr>
        <p:txBody>
          <a:bodyPr>
            <a:normAutofit/>
          </a:bodyPr>
          <a:lstStyle>
            <a:lvl1pPr marL="0" indent="0" algn="ctr">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4" name="Espace réservé de la date 3">
            <a:extLst>
              <a:ext uri="{FF2B5EF4-FFF2-40B4-BE49-F238E27FC236}">
                <a16:creationId xmlns:a16="http://schemas.microsoft.com/office/drawing/2014/main" id="{C0BD60EA-2EC5-4F35-A384-75088D6E1BD1}"/>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D67251FA-DF8F-4E16-BE4F-FFC1C469F02C}"/>
              </a:ext>
            </a:extLst>
          </p:cNvPr>
          <p:cNvSpPr>
            <a:spLocks noGrp="1"/>
          </p:cNvSpPr>
          <p:nvPr>
            <p:ph type="ftr" sz="quarter" idx="11"/>
          </p:nvPr>
        </p:nvSpPr>
        <p:spPr/>
        <p:txBody>
          <a:bodyPr/>
          <a:lstStyle/>
          <a:p>
            <a:r>
              <a:rPr lang="fr-FR"/>
              <a:t>NOM DE L'ETUDE OU DE L'ACTION</a:t>
            </a:r>
          </a:p>
        </p:txBody>
      </p:sp>
      <p:sp>
        <p:nvSpPr>
          <p:cNvPr id="6" name="Espace réservé du numéro de diapositive 5">
            <a:extLst>
              <a:ext uri="{FF2B5EF4-FFF2-40B4-BE49-F238E27FC236}">
                <a16:creationId xmlns:a16="http://schemas.microsoft.com/office/drawing/2014/main" id="{034BE028-9128-4AFE-9B12-9654EE33B7E0}"/>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10" name="Groupe 9">
            <a:extLst>
              <a:ext uri="{FF2B5EF4-FFF2-40B4-BE49-F238E27FC236}">
                <a16:creationId xmlns:a16="http://schemas.microsoft.com/office/drawing/2014/main" id="{FFF4DC51-F4E2-4A61-8F85-50E0748F11E1}"/>
              </a:ext>
            </a:extLst>
          </p:cNvPr>
          <p:cNvGrpSpPr/>
          <p:nvPr userDrawn="1"/>
        </p:nvGrpSpPr>
        <p:grpSpPr>
          <a:xfrm>
            <a:off x="4478136" y="136525"/>
            <a:ext cx="3223027" cy="1576388"/>
            <a:chOff x="5029200" y="0"/>
            <a:chExt cx="3223027" cy="1576388"/>
          </a:xfrm>
        </p:grpSpPr>
        <p:pic>
          <p:nvPicPr>
            <p:cNvPr id="11" name="Picture 2" descr="Elo - Emplois Loire Observatoire">
              <a:extLst>
                <a:ext uri="{FF2B5EF4-FFF2-40B4-BE49-F238E27FC236}">
                  <a16:creationId xmlns:a16="http://schemas.microsoft.com/office/drawing/2014/main" id="{5D333435-018D-490E-9DD7-A51451009D2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D2F19058-5C47-4997-B52E-3C247BDD3D92}"/>
                </a:ext>
              </a:extLst>
            </p:cNvPr>
            <p:cNvSpPr txBox="1"/>
            <p:nvPr userDrawn="1"/>
          </p:nvSpPr>
          <p:spPr>
            <a:xfrm>
              <a:off x="5672738" y="1114723"/>
              <a:ext cx="2579489" cy="461665"/>
            </a:xfrm>
            <a:prstGeom prst="rect">
              <a:avLst/>
            </a:prstGeom>
            <a:noFill/>
          </p:spPr>
          <p:txBody>
            <a:bodyPr wrap="none" rtlCol="0">
              <a:spAutoFit/>
            </a:bodyPr>
            <a:lstStyle/>
            <a:p>
              <a:r>
                <a:rPr lang="fr-FR" sz="2400" b="1" dirty="0">
                  <a:solidFill>
                    <a:srgbClr val="6C6D71"/>
                  </a:solidFill>
                </a:rPr>
                <a:t>Observer</a:t>
              </a:r>
              <a:r>
                <a:rPr lang="fr-FR" sz="2400" b="1" dirty="0"/>
                <a:t> </a:t>
              </a:r>
              <a:r>
                <a:rPr lang="fr-FR" sz="2400" b="1" dirty="0">
                  <a:solidFill>
                    <a:srgbClr val="4A6A7E"/>
                  </a:solidFill>
                </a:rPr>
                <a:t>pour agir</a:t>
              </a:r>
            </a:p>
          </p:txBody>
        </p:sp>
      </p:grpSp>
    </p:spTree>
    <p:extLst>
      <p:ext uri="{BB962C8B-B14F-4D97-AF65-F5344CB8AC3E}">
        <p14:creationId xmlns:p14="http://schemas.microsoft.com/office/powerpoint/2010/main" val="3516257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9DC154-1C54-47A3-A238-D36A3371C75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FCCA9DE-E48C-4DB9-8F1F-9F978AE8F2F9}"/>
              </a:ext>
            </a:extLst>
          </p:cNvPr>
          <p:cNvSpPr>
            <a:spLocks noGrp="1"/>
          </p:cNvSpPr>
          <p:nvPr>
            <p:ph idx="1"/>
          </p:nvPr>
        </p:nvSpPr>
        <p:spPr/>
        <p:txBody>
          <a:bodyPr/>
          <a:lstStyle>
            <a:lvl1pPr>
              <a:defRPr>
                <a:solidFill>
                  <a:srgbClr val="6C6D71"/>
                </a:solidFill>
              </a:defRPr>
            </a:lvl1pPr>
            <a:lvl2pPr>
              <a:defRPr>
                <a:solidFill>
                  <a:srgbClr val="6C6D71"/>
                </a:solidFill>
              </a:defRPr>
            </a:lvl2pPr>
            <a:lvl3pPr>
              <a:defRPr>
                <a:solidFill>
                  <a:srgbClr val="6C6D71"/>
                </a:solidFill>
              </a:defRPr>
            </a:lvl3pPr>
            <a:lvl4pPr>
              <a:defRPr>
                <a:solidFill>
                  <a:srgbClr val="6C6D71"/>
                </a:solidFill>
              </a:defRPr>
            </a:lvl4pPr>
            <a:lvl5pPr>
              <a:defRPr>
                <a:solidFill>
                  <a:srgbClr val="6C6D7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6975A2C2-6ED6-4BB0-955E-85FDD6F07AA0}"/>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7D608330-2755-4A42-AE27-B32EDF8AB878}"/>
              </a:ext>
            </a:extLst>
          </p:cNvPr>
          <p:cNvSpPr>
            <a:spLocks noGrp="1"/>
          </p:cNvSpPr>
          <p:nvPr>
            <p:ph type="ftr" sz="quarter" idx="11"/>
          </p:nvPr>
        </p:nvSpPr>
        <p:spPr>
          <a:solidFill>
            <a:srgbClr val="6C6D71"/>
          </a:solidFill>
        </p:spPr>
        <p:txBody>
          <a:bodyPr/>
          <a:lstStyle/>
          <a:p>
            <a:r>
              <a:rPr lang="fr-FR"/>
              <a:t>NOM DE L'ETUDE OU DE L'ACTION</a:t>
            </a:r>
            <a:endParaRPr lang="fr-FR" dirty="0"/>
          </a:p>
        </p:txBody>
      </p:sp>
      <p:sp>
        <p:nvSpPr>
          <p:cNvPr id="6" name="Espace réservé du numéro de diapositive 5">
            <a:extLst>
              <a:ext uri="{FF2B5EF4-FFF2-40B4-BE49-F238E27FC236}">
                <a16:creationId xmlns:a16="http://schemas.microsoft.com/office/drawing/2014/main" id="{97F48E8D-7FBF-4839-937F-0E5487D41B72}"/>
              </a:ext>
            </a:extLst>
          </p:cNvPr>
          <p:cNvSpPr>
            <a:spLocks noGrp="1"/>
          </p:cNvSpPr>
          <p:nvPr>
            <p:ph type="sldNum" sz="quarter" idx="12"/>
          </p:nvPr>
        </p:nvSpPr>
        <p:spPr>
          <a:solidFill>
            <a:srgbClr val="1EBC32"/>
          </a:solidFill>
        </p:spPr>
        <p:txBody>
          <a:bodyPr/>
          <a:lstStyle/>
          <a:p>
            <a:fld id="{FEE93B5A-22E7-4ADD-91D5-441D0950230A}" type="slidenum">
              <a:rPr lang="fr-FR" smtClean="0"/>
              <a:t>‹N°›</a:t>
            </a:fld>
            <a:endParaRPr lang="fr-FR" dirty="0"/>
          </a:p>
        </p:txBody>
      </p:sp>
      <p:grpSp>
        <p:nvGrpSpPr>
          <p:cNvPr id="7" name="Groupe 6">
            <a:extLst>
              <a:ext uri="{FF2B5EF4-FFF2-40B4-BE49-F238E27FC236}">
                <a16:creationId xmlns:a16="http://schemas.microsoft.com/office/drawing/2014/main" id="{39734347-E246-4336-9706-E67E53D43B98}"/>
              </a:ext>
            </a:extLst>
          </p:cNvPr>
          <p:cNvGrpSpPr>
            <a:grpSpLocks noChangeAspect="1"/>
          </p:cNvGrpSpPr>
          <p:nvPr userDrawn="1"/>
        </p:nvGrpSpPr>
        <p:grpSpPr>
          <a:xfrm>
            <a:off x="8610600" y="449125"/>
            <a:ext cx="2708533" cy="1309032"/>
            <a:chOff x="5029200" y="0"/>
            <a:chExt cx="3321794" cy="1605427"/>
          </a:xfrm>
        </p:grpSpPr>
        <p:pic>
          <p:nvPicPr>
            <p:cNvPr id="8" name="Picture 2" descr="Elo - Emplois Loire Observatoire">
              <a:extLst>
                <a:ext uri="{FF2B5EF4-FFF2-40B4-BE49-F238E27FC236}">
                  <a16:creationId xmlns:a16="http://schemas.microsoft.com/office/drawing/2014/main" id="{2391103E-6FC2-4D90-8C2B-636F0BF97CA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A83236D7-DCCF-4768-A1FD-BABC7ED19467}"/>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1140385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07814-A0A3-466D-80EA-14314460213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A583B3-6E7E-4CEC-84DA-C0E2DD8FE6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4" name="Espace réservé de la date 3">
            <a:extLst>
              <a:ext uri="{FF2B5EF4-FFF2-40B4-BE49-F238E27FC236}">
                <a16:creationId xmlns:a16="http://schemas.microsoft.com/office/drawing/2014/main" id="{FFF3AEA4-4CF9-41F0-8AB0-5896FE0FF789}"/>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B61A98D9-C878-416E-BDCB-07BAC4FE92E2}"/>
              </a:ext>
            </a:extLst>
          </p:cNvPr>
          <p:cNvSpPr>
            <a:spLocks noGrp="1"/>
          </p:cNvSpPr>
          <p:nvPr>
            <p:ph type="ftr" sz="quarter" idx="11"/>
          </p:nvPr>
        </p:nvSpPr>
        <p:spPr/>
        <p:txBody>
          <a:bodyPr/>
          <a:lstStyle/>
          <a:p>
            <a:r>
              <a:rPr lang="fr-FR"/>
              <a:t>NOM DE L'ETUDE OU DE L'ACTION</a:t>
            </a:r>
          </a:p>
        </p:txBody>
      </p:sp>
      <p:sp>
        <p:nvSpPr>
          <p:cNvPr id="6" name="Espace réservé du numéro de diapositive 5">
            <a:extLst>
              <a:ext uri="{FF2B5EF4-FFF2-40B4-BE49-F238E27FC236}">
                <a16:creationId xmlns:a16="http://schemas.microsoft.com/office/drawing/2014/main" id="{66CF4D16-55E8-4B9E-8D2D-9D992DBAE102}"/>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8" name="Groupe 7">
            <a:extLst>
              <a:ext uri="{FF2B5EF4-FFF2-40B4-BE49-F238E27FC236}">
                <a16:creationId xmlns:a16="http://schemas.microsoft.com/office/drawing/2014/main" id="{925B8DB3-971C-4253-B62B-E1969555DDB4}"/>
              </a:ext>
            </a:extLst>
          </p:cNvPr>
          <p:cNvGrpSpPr/>
          <p:nvPr userDrawn="1"/>
        </p:nvGrpSpPr>
        <p:grpSpPr>
          <a:xfrm>
            <a:off x="4478136" y="136525"/>
            <a:ext cx="3223027" cy="1576388"/>
            <a:chOff x="5029200" y="0"/>
            <a:chExt cx="3223027" cy="1576388"/>
          </a:xfrm>
        </p:grpSpPr>
        <p:pic>
          <p:nvPicPr>
            <p:cNvPr id="1026" name="Picture 2" descr="Elo - Emplois Loire Observatoire">
              <a:extLst>
                <a:ext uri="{FF2B5EF4-FFF2-40B4-BE49-F238E27FC236}">
                  <a16:creationId xmlns:a16="http://schemas.microsoft.com/office/drawing/2014/main" id="{FA22054B-AE78-4384-A00D-1816BADC17D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2952F603-6808-4CD4-AB5E-AFD4FCDE3451}"/>
                </a:ext>
              </a:extLst>
            </p:cNvPr>
            <p:cNvSpPr txBox="1"/>
            <p:nvPr userDrawn="1"/>
          </p:nvSpPr>
          <p:spPr>
            <a:xfrm>
              <a:off x="5672738" y="1114723"/>
              <a:ext cx="2579489" cy="461665"/>
            </a:xfrm>
            <a:prstGeom prst="rect">
              <a:avLst/>
            </a:prstGeom>
            <a:noFill/>
          </p:spPr>
          <p:txBody>
            <a:bodyPr wrap="none" rtlCol="0">
              <a:spAutoFit/>
            </a:bodyPr>
            <a:lstStyle/>
            <a:p>
              <a:r>
                <a:rPr lang="fr-FR" sz="2400" b="1" dirty="0">
                  <a:solidFill>
                    <a:schemeClr val="bg1">
                      <a:lumMod val="50000"/>
                    </a:schemeClr>
                  </a:solidFill>
                </a:rPr>
                <a:t>Observer</a:t>
              </a:r>
              <a:r>
                <a:rPr lang="fr-FR" sz="2400" b="1" dirty="0"/>
                <a:t> </a:t>
              </a:r>
              <a:r>
                <a:rPr lang="fr-FR" sz="2400" b="1" dirty="0">
                  <a:solidFill>
                    <a:srgbClr val="4A6A7E"/>
                  </a:solidFill>
                </a:rPr>
                <a:t>pour agir</a:t>
              </a:r>
            </a:p>
          </p:txBody>
        </p:sp>
      </p:grpSp>
    </p:spTree>
    <p:extLst>
      <p:ext uri="{BB962C8B-B14F-4D97-AF65-F5344CB8AC3E}">
        <p14:creationId xmlns:p14="http://schemas.microsoft.com/office/powerpoint/2010/main" val="4159929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FC9EB2-1567-494B-9846-1D9EF25D57D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39DF7A9-90C5-4C94-9F24-CFE97DA1E3CD}"/>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F5DFC6D-A07C-49BC-B376-2BC3C30DD09F}"/>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850886B-BD95-459A-9820-67AE34FEF9B6}"/>
              </a:ext>
            </a:extLst>
          </p:cNvPr>
          <p:cNvSpPr>
            <a:spLocks noGrp="1"/>
          </p:cNvSpPr>
          <p:nvPr>
            <p:ph type="dt" sz="half" idx="10"/>
          </p:nvPr>
        </p:nvSpPr>
        <p:spPr/>
        <p:txBody>
          <a:bodyPr/>
          <a:lstStyle/>
          <a:p>
            <a:r>
              <a:rPr lang="fr-FR"/>
              <a:t>18/03/2020</a:t>
            </a:r>
          </a:p>
        </p:txBody>
      </p:sp>
      <p:sp>
        <p:nvSpPr>
          <p:cNvPr id="6" name="Espace réservé du pied de page 5">
            <a:extLst>
              <a:ext uri="{FF2B5EF4-FFF2-40B4-BE49-F238E27FC236}">
                <a16:creationId xmlns:a16="http://schemas.microsoft.com/office/drawing/2014/main" id="{D651C8BB-2E95-42DE-9F4F-7B96A6F01E56}"/>
              </a:ext>
            </a:extLst>
          </p:cNvPr>
          <p:cNvSpPr>
            <a:spLocks noGrp="1"/>
          </p:cNvSpPr>
          <p:nvPr>
            <p:ph type="ftr" sz="quarter" idx="11"/>
          </p:nvPr>
        </p:nvSpPr>
        <p:spPr/>
        <p:txBody>
          <a:bodyPr/>
          <a:lstStyle/>
          <a:p>
            <a:r>
              <a:rPr lang="fr-FR"/>
              <a:t>NOM DE L'ETUDE OU DE L'ACTION</a:t>
            </a:r>
          </a:p>
        </p:txBody>
      </p:sp>
      <p:sp>
        <p:nvSpPr>
          <p:cNvPr id="7" name="Espace réservé du numéro de diapositive 6">
            <a:extLst>
              <a:ext uri="{FF2B5EF4-FFF2-40B4-BE49-F238E27FC236}">
                <a16:creationId xmlns:a16="http://schemas.microsoft.com/office/drawing/2014/main" id="{E8D90A58-1FB9-4523-86A6-EDD9D86005A0}"/>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8" name="Groupe 7">
            <a:extLst>
              <a:ext uri="{FF2B5EF4-FFF2-40B4-BE49-F238E27FC236}">
                <a16:creationId xmlns:a16="http://schemas.microsoft.com/office/drawing/2014/main" id="{6979118F-C925-4EA0-AB67-0CAF70DE0777}"/>
              </a:ext>
            </a:extLst>
          </p:cNvPr>
          <p:cNvGrpSpPr>
            <a:grpSpLocks noChangeAspect="1"/>
          </p:cNvGrpSpPr>
          <p:nvPr userDrawn="1"/>
        </p:nvGrpSpPr>
        <p:grpSpPr>
          <a:xfrm>
            <a:off x="8610600" y="449125"/>
            <a:ext cx="2708533" cy="1309032"/>
            <a:chOff x="5029200" y="0"/>
            <a:chExt cx="3321794" cy="1605427"/>
          </a:xfrm>
        </p:grpSpPr>
        <p:pic>
          <p:nvPicPr>
            <p:cNvPr id="9" name="Picture 2" descr="Elo - Emplois Loire Observatoire">
              <a:extLst>
                <a:ext uri="{FF2B5EF4-FFF2-40B4-BE49-F238E27FC236}">
                  <a16:creationId xmlns:a16="http://schemas.microsoft.com/office/drawing/2014/main" id="{B0CF0F0F-5E41-414E-9315-C682687B74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B86FA869-473B-4882-9FF4-ACD28B4ED47F}"/>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3912888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5F83E4-DBF7-4DCB-BA2D-30A844D3DB5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8DD287B-8DC4-4734-B317-6076F551F1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98192E65-80AC-4BD2-8307-EF6AC7311E6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31C736-0038-4D5A-AD2B-BAC2B3D785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A867D7CA-40E0-4D9E-8F91-2265F81A2B79}"/>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5705816-9923-4ED6-BEE0-2EBB00A4E390}"/>
              </a:ext>
            </a:extLst>
          </p:cNvPr>
          <p:cNvSpPr>
            <a:spLocks noGrp="1"/>
          </p:cNvSpPr>
          <p:nvPr>
            <p:ph type="dt" sz="half" idx="10"/>
          </p:nvPr>
        </p:nvSpPr>
        <p:spPr/>
        <p:txBody>
          <a:bodyPr/>
          <a:lstStyle/>
          <a:p>
            <a:r>
              <a:rPr lang="fr-FR"/>
              <a:t>18/03/2020</a:t>
            </a:r>
          </a:p>
        </p:txBody>
      </p:sp>
      <p:sp>
        <p:nvSpPr>
          <p:cNvPr id="8" name="Espace réservé du pied de page 7">
            <a:extLst>
              <a:ext uri="{FF2B5EF4-FFF2-40B4-BE49-F238E27FC236}">
                <a16:creationId xmlns:a16="http://schemas.microsoft.com/office/drawing/2014/main" id="{2863F97E-4C86-491F-89B7-1B8F4A43004F}"/>
              </a:ext>
            </a:extLst>
          </p:cNvPr>
          <p:cNvSpPr>
            <a:spLocks noGrp="1"/>
          </p:cNvSpPr>
          <p:nvPr>
            <p:ph type="ftr" sz="quarter" idx="11"/>
          </p:nvPr>
        </p:nvSpPr>
        <p:spPr/>
        <p:txBody>
          <a:bodyPr/>
          <a:lstStyle/>
          <a:p>
            <a:r>
              <a:rPr lang="fr-FR"/>
              <a:t>NOM DE L'ETUDE OU DE L'ACTION</a:t>
            </a:r>
          </a:p>
        </p:txBody>
      </p:sp>
      <p:sp>
        <p:nvSpPr>
          <p:cNvPr id="9" name="Espace réservé du numéro de diapositive 8">
            <a:extLst>
              <a:ext uri="{FF2B5EF4-FFF2-40B4-BE49-F238E27FC236}">
                <a16:creationId xmlns:a16="http://schemas.microsoft.com/office/drawing/2014/main" id="{164F44D1-3036-4FE4-B520-1F9D53FBF920}"/>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10" name="Groupe 9">
            <a:extLst>
              <a:ext uri="{FF2B5EF4-FFF2-40B4-BE49-F238E27FC236}">
                <a16:creationId xmlns:a16="http://schemas.microsoft.com/office/drawing/2014/main" id="{1E159336-7DB3-4099-BEF7-C50934AF8334}"/>
              </a:ext>
            </a:extLst>
          </p:cNvPr>
          <p:cNvGrpSpPr>
            <a:grpSpLocks noChangeAspect="1"/>
          </p:cNvGrpSpPr>
          <p:nvPr userDrawn="1"/>
        </p:nvGrpSpPr>
        <p:grpSpPr>
          <a:xfrm>
            <a:off x="8610600" y="449125"/>
            <a:ext cx="2708533" cy="1309032"/>
            <a:chOff x="5029200" y="0"/>
            <a:chExt cx="3321794" cy="1605427"/>
          </a:xfrm>
        </p:grpSpPr>
        <p:pic>
          <p:nvPicPr>
            <p:cNvPr id="11" name="Picture 2" descr="Elo - Emplois Loire Observatoire">
              <a:extLst>
                <a:ext uri="{FF2B5EF4-FFF2-40B4-BE49-F238E27FC236}">
                  <a16:creationId xmlns:a16="http://schemas.microsoft.com/office/drawing/2014/main" id="{C9A7B6BB-F2BC-4ED2-9F95-8E98283D12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83C228C0-C1E7-4832-9904-8DCC3C13BAB8}"/>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2102089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EB21C3-BD99-4995-AD71-18D9505BB09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E164C71-B8BC-4565-A6B6-872B262AC0D1}"/>
              </a:ext>
            </a:extLst>
          </p:cNvPr>
          <p:cNvSpPr>
            <a:spLocks noGrp="1"/>
          </p:cNvSpPr>
          <p:nvPr>
            <p:ph type="dt" sz="half" idx="10"/>
          </p:nvPr>
        </p:nvSpPr>
        <p:spPr/>
        <p:txBody>
          <a:bodyPr/>
          <a:lstStyle/>
          <a:p>
            <a:r>
              <a:rPr lang="fr-FR"/>
              <a:t>18/03/2020</a:t>
            </a:r>
          </a:p>
        </p:txBody>
      </p:sp>
      <p:sp>
        <p:nvSpPr>
          <p:cNvPr id="4" name="Espace réservé du pied de page 3">
            <a:extLst>
              <a:ext uri="{FF2B5EF4-FFF2-40B4-BE49-F238E27FC236}">
                <a16:creationId xmlns:a16="http://schemas.microsoft.com/office/drawing/2014/main" id="{60B69AA8-EF1A-46D4-9ADB-19E5DC6CA0DF}"/>
              </a:ext>
            </a:extLst>
          </p:cNvPr>
          <p:cNvSpPr>
            <a:spLocks noGrp="1"/>
          </p:cNvSpPr>
          <p:nvPr>
            <p:ph type="ftr" sz="quarter" idx="11"/>
          </p:nvPr>
        </p:nvSpPr>
        <p:spPr/>
        <p:txBody>
          <a:bodyPr/>
          <a:lstStyle/>
          <a:p>
            <a:r>
              <a:rPr lang="fr-FR"/>
              <a:t>NOM DE L'ETUDE OU DE L'ACTION</a:t>
            </a:r>
          </a:p>
        </p:txBody>
      </p:sp>
      <p:sp>
        <p:nvSpPr>
          <p:cNvPr id="5" name="Espace réservé du numéro de diapositive 4">
            <a:extLst>
              <a:ext uri="{FF2B5EF4-FFF2-40B4-BE49-F238E27FC236}">
                <a16:creationId xmlns:a16="http://schemas.microsoft.com/office/drawing/2014/main" id="{E7FD4A69-EF47-4A68-8290-B02A7E74ADE3}"/>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6" name="Groupe 5">
            <a:extLst>
              <a:ext uri="{FF2B5EF4-FFF2-40B4-BE49-F238E27FC236}">
                <a16:creationId xmlns:a16="http://schemas.microsoft.com/office/drawing/2014/main" id="{E02A30C5-3559-4F67-B60E-6D0605E46F77}"/>
              </a:ext>
            </a:extLst>
          </p:cNvPr>
          <p:cNvGrpSpPr>
            <a:grpSpLocks noChangeAspect="1"/>
          </p:cNvGrpSpPr>
          <p:nvPr userDrawn="1"/>
        </p:nvGrpSpPr>
        <p:grpSpPr>
          <a:xfrm>
            <a:off x="8610600" y="449125"/>
            <a:ext cx="2708533" cy="1309032"/>
            <a:chOff x="5029200" y="0"/>
            <a:chExt cx="3321794" cy="1605427"/>
          </a:xfrm>
        </p:grpSpPr>
        <p:pic>
          <p:nvPicPr>
            <p:cNvPr id="7" name="Picture 2" descr="Elo - Emplois Loire Observatoire">
              <a:extLst>
                <a:ext uri="{FF2B5EF4-FFF2-40B4-BE49-F238E27FC236}">
                  <a16:creationId xmlns:a16="http://schemas.microsoft.com/office/drawing/2014/main" id="{832F9226-A383-45A0-BAF1-CB9AA765BD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48AF4E8B-A20D-49D9-9A07-664AF9D9B299}"/>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592975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1991A1-6407-4BF5-9264-04E47F200E1F}"/>
              </a:ext>
            </a:extLst>
          </p:cNvPr>
          <p:cNvSpPr>
            <a:spLocks noGrp="1"/>
          </p:cNvSpPr>
          <p:nvPr>
            <p:ph type="dt" sz="half" idx="10"/>
          </p:nvPr>
        </p:nvSpPr>
        <p:spPr/>
        <p:txBody>
          <a:bodyPr/>
          <a:lstStyle/>
          <a:p>
            <a:r>
              <a:rPr lang="fr-FR"/>
              <a:t>18/03/2020</a:t>
            </a:r>
          </a:p>
        </p:txBody>
      </p:sp>
      <p:sp>
        <p:nvSpPr>
          <p:cNvPr id="3" name="Espace réservé du pied de page 2">
            <a:extLst>
              <a:ext uri="{FF2B5EF4-FFF2-40B4-BE49-F238E27FC236}">
                <a16:creationId xmlns:a16="http://schemas.microsoft.com/office/drawing/2014/main" id="{3FB0A0F0-6EB1-4D1B-A5A0-9A6CFA102616}"/>
              </a:ext>
            </a:extLst>
          </p:cNvPr>
          <p:cNvSpPr>
            <a:spLocks noGrp="1"/>
          </p:cNvSpPr>
          <p:nvPr>
            <p:ph type="ftr" sz="quarter" idx="11"/>
          </p:nvPr>
        </p:nvSpPr>
        <p:spPr/>
        <p:txBody>
          <a:bodyPr/>
          <a:lstStyle/>
          <a:p>
            <a:r>
              <a:rPr lang="fr-FR"/>
              <a:t>NOM DE L'ETUDE OU DE L'ACTION</a:t>
            </a:r>
          </a:p>
        </p:txBody>
      </p:sp>
      <p:sp>
        <p:nvSpPr>
          <p:cNvPr id="4" name="Espace réservé du numéro de diapositive 3">
            <a:extLst>
              <a:ext uri="{FF2B5EF4-FFF2-40B4-BE49-F238E27FC236}">
                <a16:creationId xmlns:a16="http://schemas.microsoft.com/office/drawing/2014/main" id="{E8AA09A3-4C3F-48D6-867B-3813DBC8B5BE}"/>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5" name="Groupe 4">
            <a:extLst>
              <a:ext uri="{FF2B5EF4-FFF2-40B4-BE49-F238E27FC236}">
                <a16:creationId xmlns:a16="http://schemas.microsoft.com/office/drawing/2014/main" id="{DCE57379-8CFE-48E5-A546-8A1AC5CEA3D4}"/>
              </a:ext>
            </a:extLst>
          </p:cNvPr>
          <p:cNvGrpSpPr>
            <a:grpSpLocks noChangeAspect="1"/>
          </p:cNvGrpSpPr>
          <p:nvPr userDrawn="1"/>
        </p:nvGrpSpPr>
        <p:grpSpPr>
          <a:xfrm>
            <a:off x="8610600" y="449125"/>
            <a:ext cx="2708533" cy="1309032"/>
            <a:chOff x="5029200" y="0"/>
            <a:chExt cx="3321794" cy="1605427"/>
          </a:xfrm>
        </p:grpSpPr>
        <p:pic>
          <p:nvPicPr>
            <p:cNvPr id="6" name="Picture 2" descr="Elo - Emplois Loire Observatoire">
              <a:extLst>
                <a:ext uri="{FF2B5EF4-FFF2-40B4-BE49-F238E27FC236}">
                  <a16:creationId xmlns:a16="http://schemas.microsoft.com/office/drawing/2014/main" id="{E9DB7F10-1650-4A89-BA15-072591E0FE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06CA7045-FCF4-4150-8541-7A573A659B59}"/>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3133691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AAD20A-B4E7-4550-B5FF-41A0BD0EAED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303D51E-09CA-4B1A-AF1B-B42E8ADB87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BF568CA-84E7-4E5B-B7BF-72EB5E8CB8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AC086F2-E42D-4CE3-B636-A2B9E75D8C8E}"/>
              </a:ext>
            </a:extLst>
          </p:cNvPr>
          <p:cNvSpPr>
            <a:spLocks noGrp="1"/>
          </p:cNvSpPr>
          <p:nvPr>
            <p:ph type="dt" sz="half" idx="10"/>
          </p:nvPr>
        </p:nvSpPr>
        <p:spPr/>
        <p:txBody>
          <a:bodyPr/>
          <a:lstStyle/>
          <a:p>
            <a:r>
              <a:rPr lang="fr-FR"/>
              <a:t>18/03/2020</a:t>
            </a:r>
          </a:p>
        </p:txBody>
      </p:sp>
      <p:sp>
        <p:nvSpPr>
          <p:cNvPr id="6" name="Espace réservé du pied de page 5">
            <a:extLst>
              <a:ext uri="{FF2B5EF4-FFF2-40B4-BE49-F238E27FC236}">
                <a16:creationId xmlns:a16="http://schemas.microsoft.com/office/drawing/2014/main" id="{2FE008D6-9F44-40C1-96C2-EE4410B77B2F}"/>
              </a:ext>
            </a:extLst>
          </p:cNvPr>
          <p:cNvSpPr>
            <a:spLocks noGrp="1"/>
          </p:cNvSpPr>
          <p:nvPr>
            <p:ph type="ftr" sz="quarter" idx="11"/>
          </p:nvPr>
        </p:nvSpPr>
        <p:spPr/>
        <p:txBody>
          <a:bodyPr/>
          <a:lstStyle/>
          <a:p>
            <a:r>
              <a:rPr lang="fr-FR"/>
              <a:t>NOM DE L'ETUDE OU DE L'ACTION</a:t>
            </a:r>
          </a:p>
        </p:txBody>
      </p:sp>
      <p:sp>
        <p:nvSpPr>
          <p:cNvPr id="7" name="Espace réservé du numéro de diapositive 6">
            <a:extLst>
              <a:ext uri="{FF2B5EF4-FFF2-40B4-BE49-F238E27FC236}">
                <a16:creationId xmlns:a16="http://schemas.microsoft.com/office/drawing/2014/main" id="{1FABDF53-7B4C-4618-9E92-EED39BF187ED}"/>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8" name="Groupe 7">
            <a:extLst>
              <a:ext uri="{FF2B5EF4-FFF2-40B4-BE49-F238E27FC236}">
                <a16:creationId xmlns:a16="http://schemas.microsoft.com/office/drawing/2014/main" id="{3A5F7E9A-0823-4AD6-930C-0BF859D0F921}"/>
              </a:ext>
            </a:extLst>
          </p:cNvPr>
          <p:cNvGrpSpPr>
            <a:grpSpLocks noChangeAspect="1"/>
          </p:cNvGrpSpPr>
          <p:nvPr userDrawn="1"/>
        </p:nvGrpSpPr>
        <p:grpSpPr>
          <a:xfrm>
            <a:off x="9667875" y="60875"/>
            <a:ext cx="1927259" cy="906651"/>
            <a:chOff x="5029200" y="0"/>
            <a:chExt cx="3587318" cy="1687608"/>
          </a:xfrm>
        </p:grpSpPr>
        <p:pic>
          <p:nvPicPr>
            <p:cNvPr id="9" name="Picture 2" descr="Elo - Emplois Loire Observatoire">
              <a:extLst>
                <a:ext uri="{FF2B5EF4-FFF2-40B4-BE49-F238E27FC236}">
                  <a16:creationId xmlns:a16="http://schemas.microsoft.com/office/drawing/2014/main" id="{FF03C48D-6544-42F2-970E-60C59AE9EF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42B8516D-6671-4F95-BD22-DDDDC96DD2D6}"/>
                </a:ext>
              </a:extLst>
            </p:cNvPr>
            <p:cNvSpPr txBox="1"/>
            <p:nvPr userDrawn="1"/>
          </p:nvSpPr>
          <p:spPr>
            <a:xfrm>
              <a:off x="5672738" y="1114723"/>
              <a:ext cx="2943780" cy="572885"/>
            </a:xfrm>
            <a:prstGeom prst="rect">
              <a:avLst/>
            </a:prstGeom>
            <a:noFill/>
          </p:spPr>
          <p:txBody>
            <a:bodyPr wrap="none" rtlCol="0">
              <a:spAutoFit/>
            </a:bodyPr>
            <a:lstStyle/>
            <a:p>
              <a:r>
                <a:rPr lang="fr-FR" sz="1400" b="1" dirty="0">
                  <a:solidFill>
                    <a:schemeClr val="bg1">
                      <a:lumMod val="50000"/>
                    </a:schemeClr>
                  </a:solidFill>
                </a:rPr>
                <a:t>Observer</a:t>
              </a:r>
              <a:r>
                <a:rPr lang="fr-FR" sz="1400" b="1" dirty="0"/>
                <a:t> </a:t>
              </a:r>
              <a:r>
                <a:rPr lang="fr-FR" sz="1400" b="1" dirty="0">
                  <a:solidFill>
                    <a:srgbClr val="4A6A7E"/>
                  </a:solidFill>
                </a:rPr>
                <a:t>pour agir</a:t>
              </a:r>
            </a:p>
          </p:txBody>
        </p:sp>
      </p:grpSp>
    </p:spTree>
    <p:extLst>
      <p:ext uri="{BB962C8B-B14F-4D97-AF65-F5344CB8AC3E}">
        <p14:creationId xmlns:p14="http://schemas.microsoft.com/office/powerpoint/2010/main" val="2671205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0D058-394B-42F7-9C65-82866464A48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047ECB7-49A2-4F79-98B1-833A0B43E1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814F94-CFF1-4640-AC1D-BE6DD1FE63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D449DC2-C906-4487-B3D5-DAE3D1C840C8}"/>
              </a:ext>
            </a:extLst>
          </p:cNvPr>
          <p:cNvSpPr>
            <a:spLocks noGrp="1"/>
          </p:cNvSpPr>
          <p:nvPr>
            <p:ph type="dt" sz="half" idx="10"/>
          </p:nvPr>
        </p:nvSpPr>
        <p:spPr/>
        <p:txBody>
          <a:bodyPr/>
          <a:lstStyle/>
          <a:p>
            <a:r>
              <a:rPr lang="fr-FR"/>
              <a:t>18/03/2020</a:t>
            </a:r>
          </a:p>
        </p:txBody>
      </p:sp>
      <p:sp>
        <p:nvSpPr>
          <p:cNvPr id="6" name="Espace réservé du pied de page 5">
            <a:extLst>
              <a:ext uri="{FF2B5EF4-FFF2-40B4-BE49-F238E27FC236}">
                <a16:creationId xmlns:a16="http://schemas.microsoft.com/office/drawing/2014/main" id="{EBA63C76-C4D8-4AE5-AC8E-9D8BF80B8969}"/>
              </a:ext>
            </a:extLst>
          </p:cNvPr>
          <p:cNvSpPr>
            <a:spLocks noGrp="1"/>
          </p:cNvSpPr>
          <p:nvPr>
            <p:ph type="ftr" sz="quarter" idx="11"/>
          </p:nvPr>
        </p:nvSpPr>
        <p:spPr/>
        <p:txBody>
          <a:bodyPr/>
          <a:lstStyle/>
          <a:p>
            <a:r>
              <a:rPr lang="fr-FR"/>
              <a:t>NOM DE L'ETUDE OU DE L'ACTION</a:t>
            </a:r>
          </a:p>
        </p:txBody>
      </p:sp>
      <p:sp>
        <p:nvSpPr>
          <p:cNvPr id="7" name="Espace réservé du numéro de diapositive 6">
            <a:extLst>
              <a:ext uri="{FF2B5EF4-FFF2-40B4-BE49-F238E27FC236}">
                <a16:creationId xmlns:a16="http://schemas.microsoft.com/office/drawing/2014/main" id="{E4EE53BF-1A18-46EB-8F80-7ABE5B5A0AC1}"/>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8" name="Groupe 7">
            <a:extLst>
              <a:ext uri="{FF2B5EF4-FFF2-40B4-BE49-F238E27FC236}">
                <a16:creationId xmlns:a16="http://schemas.microsoft.com/office/drawing/2014/main" id="{78CC1397-8033-45D3-95F6-B3C7657C9CF0}"/>
              </a:ext>
            </a:extLst>
          </p:cNvPr>
          <p:cNvGrpSpPr>
            <a:grpSpLocks noChangeAspect="1"/>
          </p:cNvGrpSpPr>
          <p:nvPr userDrawn="1"/>
        </p:nvGrpSpPr>
        <p:grpSpPr>
          <a:xfrm>
            <a:off x="9667875" y="60875"/>
            <a:ext cx="1927259" cy="906651"/>
            <a:chOff x="5029200" y="0"/>
            <a:chExt cx="3587318" cy="1687608"/>
          </a:xfrm>
        </p:grpSpPr>
        <p:pic>
          <p:nvPicPr>
            <p:cNvPr id="9" name="Picture 2" descr="Elo - Emplois Loire Observatoire">
              <a:extLst>
                <a:ext uri="{FF2B5EF4-FFF2-40B4-BE49-F238E27FC236}">
                  <a16:creationId xmlns:a16="http://schemas.microsoft.com/office/drawing/2014/main" id="{01F96C20-9888-4CC4-BE2C-3B1A898C2E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5A48DA08-C5DB-4628-B6E0-B9D9A8689D70}"/>
                </a:ext>
              </a:extLst>
            </p:cNvPr>
            <p:cNvSpPr txBox="1"/>
            <p:nvPr userDrawn="1"/>
          </p:nvSpPr>
          <p:spPr>
            <a:xfrm>
              <a:off x="5672738" y="1114723"/>
              <a:ext cx="2943780" cy="572885"/>
            </a:xfrm>
            <a:prstGeom prst="rect">
              <a:avLst/>
            </a:prstGeom>
            <a:noFill/>
          </p:spPr>
          <p:txBody>
            <a:bodyPr wrap="none" rtlCol="0">
              <a:spAutoFit/>
            </a:bodyPr>
            <a:lstStyle/>
            <a:p>
              <a:r>
                <a:rPr lang="fr-FR" sz="1400" b="1" dirty="0">
                  <a:solidFill>
                    <a:schemeClr val="bg1">
                      <a:lumMod val="50000"/>
                    </a:schemeClr>
                  </a:solidFill>
                </a:rPr>
                <a:t>Observer</a:t>
              </a:r>
              <a:r>
                <a:rPr lang="fr-FR" sz="1400" b="1" dirty="0"/>
                <a:t> </a:t>
              </a:r>
              <a:r>
                <a:rPr lang="fr-FR" sz="1400" b="1" dirty="0">
                  <a:solidFill>
                    <a:srgbClr val="4A6A7E"/>
                  </a:solidFill>
                </a:rPr>
                <a:t>pour agir</a:t>
              </a:r>
            </a:p>
          </p:txBody>
        </p:sp>
      </p:grpSp>
    </p:spTree>
    <p:extLst>
      <p:ext uri="{BB962C8B-B14F-4D97-AF65-F5344CB8AC3E}">
        <p14:creationId xmlns:p14="http://schemas.microsoft.com/office/powerpoint/2010/main" val="2152598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F15AED-F00D-4211-99EF-56259873BA2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E68C2F1-9A0F-432C-B8E8-5C3F8CCC7066}"/>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3CEE5E4-1EB4-47F3-A9AC-4FBE4B6ED185}"/>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9118ED3F-452E-4413-9A61-A0F1099FBDE3}"/>
              </a:ext>
            </a:extLst>
          </p:cNvPr>
          <p:cNvSpPr>
            <a:spLocks noGrp="1"/>
          </p:cNvSpPr>
          <p:nvPr>
            <p:ph type="ftr" sz="quarter" idx="11"/>
          </p:nvPr>
        </p:nvSpPr>
        <p:spPr/>
        <p:txBody>
          <a:bodyPr/>
          <a:lstStyle/>
          <a:p>
            <a:r>
              <a:rPr lang="fr-FR"/>
              <a:t>NOM DE L'ETUDE OU DE L'ACTION</a:t>
            </a:r>
          </a:p>
        </p:txBody>
      </p:sp>
      <p:sp>
        <p:nvSpPr>
          <p:cNvPr id="6" name="Espace réservé du numéro de diapositive 5">
            <a:extLst>
              <a:ext uri="{FF2B5EF4-FFF2-40B4-BE49-F238E27FC236}">
                <a16:creationId xmlns:a16="http://schemas.microsoft.com/office/drawing/2014/main" id="{3D1B0E56-B953-448D-8C98-2AA510396E4D}"/>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7" name="Groupe 6">
            <a:extLst>
              <a:ext uri="{FF2B5EF4-FFF2-40B4-BE49-F238E27FC236}">
                <a16:creationId xmlns:a16="http://schemas.microsoft.com/office/drawing/2014/main" id="{419EE227-0DF4-491D-8FD2-2B6D642FC6E7}"/>
              </a:ext>
            </a:extLst>
          </p:cNvPr>
          <p:cNvGrpSpPr>
            <a:grpSpLocks noChangeAspect="1"/>
          </p:cNvGrpSpPr>
          <p:nvPr userDrawn="1"/>
        </p:nvGrpSpPr>
        <p:grpSpPr>
          <a:xfrm>
            <a:off x="8610600" y="449125"/>
            <a:ext cx="2708533" cy="1309032"/>
            <a:chOff x="5029200" y="0"/>
            <a:chExt cx="3321794" cy="1605427"/>
          </a:xfrm>
        </p:grpSpPr>
        <p:pic>
          <p:nvPicPr>
            <p:cNvPr id="8" name="Picture 2" descr="Elo - Emplois Loire Observatoire">
              <a:extLst>
                <a:ext uri="{FF2B5EF4-FFF2-40B4-BE49-F238E27FC236}">
                  <a16:creationId xmlns:a16="http://schemas.microsoft.com/office/drawing/2014/main" id="{A4EFB345-7099-44E4-A5EB-DD9854C6B3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5CC4139F-D69A-4493-A6D6-2D8116EF99A8}"/>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3524925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6BFF28D-10FC-4A84-97C2-8AB911EEE60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21BF13D-3127-4226-A16D-CFC2859A4A5C}"/>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BCC14C-D6D1-4A5B-A407-AA47E0CECB7F}"/>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494B629D-C3A8-4359-A80E-383ECC2DAC34}"/>
              </a:ext>
            </a:extLst>
          </p:cNvPr>
          <p:cNvSpPr>
            <a:spLocks noGrp="1"/>
          </p:cNvSpPr>
          <p:nvPr>
            <p:ph type="ftr" sz="quarter" idx="11"/>
          </p:nvPr>
        </p:nvSpPr>
        <p:spPr/>
        <p:txBody>
          <a:bodyPr/>
          <a:lstStyle/>
          <a:p>
            <a:r>
              <a:rPr lang="fr-FR"/>
              <a:t>NOM DE L'ETUDE OU DE L'ACTION</a:t>
            </a:r>
          </a:p>
        </p:txBody>
      </p:sp>
      <p:sp>
        <p:nvSpPr>
          <p:cNvPr id="6" name="Espace réservé du numéro de diapositive 5">
            <a:extLst>
              <a:ext uri="{FF2B5EF4-FFF2-40B4-BE49-F238E27FC236}">
                <a16:creationId xmlns:a16="http://schemas.microsoft.com/office/drawing/2014/main" id="{D6101D97-504E-4A84-BCFF-15E7FC044FD6}"/>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7" name="Groupe 6">
            <a:extLst>
              <a:ext uri="{FF2B5EF4-FFF2-40B4-BE49-F238E27FC236}">
                <a16:creationId xmlns:a16="http://schemas.microsoft.com/office/drawing/2014/main" id="{43AFAE9F-E44B-4D31-8CD0-E7BEC7EE4073}"/>
              </a:ext>
            </a:extLst>
          </p:cNvPr>
          <p:cNvGrpSpPr>
            <a:grpSpLocks noChangeAspect="1"/>
          </p:cNvGrpSpPr>
          <p:nvPr userDrawn="1"/>
        </p:nvGrpSpPr>
        <p:grpSpPr>
          <a:xfrm rot="5400000">
            <a:off x="-333375" y="953951"/>
            <a:ext cx="2708533" cy="1309032"/>
            <a:chOff x="5029200" y="0"/>
            <a:chExt cx="3321794" cy="1605427"/>
          </a:xfrm>
        </p:grpSpPr>
        <p:pic>
          <p:nvPicPr>
            <p:cNvPr id="8" name="Picture 2" descr="Elo - Emplois Loire Observatoire">
              <a:extLst>
                <a:ext uri="{FF2B5EF4-FFF2-40B4-BE49-F238E27FC236}">
                  <a16:creationId xmlns:a16="http://schemas.microsoft.com/office/drawing/2014/main" id="{82D0FBAB-02B6-488C-9343-B1901A7984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91452476-00D4-4CAE-B633-9D688D59227C}"/>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1893334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D88733D-5C79-4D91-89BE-5A9192A78E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A2F91B76-CECE-4481-84C6-7723A64908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5D7A6914-8AE7-4157-AEDF-20C5BD739EA7}"/>
              </a:ext>
            </a:extLst>
          </p:cNvPr>
          <p:cNvSpPr>
            <a:spLocks noGrp="1"/>
          </p:cNvSpPr>
          <p:nvPr>
            <p:ph type="dt" sz="half" idx="2"/>
          </p:nvPr>
        </p:nvSpPr>
        <p:spPr>
          <a:xfrm>
            <a:off x="838200" y="6356350"/>
            <a:ext cx="2743200" cy="365125"/>
          </a:xfrm>
          <a:prstGeom prst="rect">
            <a:avLst/>
          </a:prstGeom>
          <a:solidFill>
            <a:srgbClr val="4A6A7E"/>
          </a:solidFill>
        </p:spPr>
        <p:txBody>
          <a:bodyPr vert="horz" lIns="91440" tIns="45720" rIns="91440" bIns="45720" rtlCol="0" anchor="ctr"/>
          <a:lstStyle>
            <a:lvl1pPr algn="l">
              <a:defRPr sz="1200" b="1" baseline="0">
                <a:solidFill>
                  <a:schemeClr val="bg1"/>
                </a:solidFill>
                <a:latin typeface="Calibri" panose="020F0502020204030204" pitchFamily="34" charset="0"/>
              </a:defRPr>
            </a:lvl1pPr>
          </a:lstStyle>
          <a:p>
            <a:r>
              <a:rPr lang="fr-FR"/>
              <a:t>18/03/2020</a:t>
            </a:r>
            <a:endParaRPr lang="fr-FR" dirty="0"/>
          </a:p>
        </p:txBody>
      </p:sp>
      <p:sp>
        <p:nvSpPr>
          <p:cNvPr id="5" name="Espace réservé du pied de page 4">
            <a:extLst>
              <a:ext uri="{FF2B5EF4-FFF2-40B4-BE49-F238E27FC236}">
                <a16:creationId xmlns:a16="http://schemas.microsoft.com/office/drawing/2014/main" id="{6252C4B7-1C79-449A-B910-5C71D619124D}"/>
              </a:ext>
            </a:extLst>
          </p:cNvPr>
          <p:cNvSpPr>
            <a:spLocks noGrp="1"/>
          </p:cNvSpPr>
          <p:nvPr>
            <p:ph type="ftr" sz="quarter" idx="3"/>
          </p:nvPr>
        </p:nvSpPr>
        <p:spPr>
          <a:xfrm>
            <a:off x="4038600" y="6356350"/>
            <a:ext cx="4114800" cy="365125"/>
          </a:xfrm>
          <a:prstGeom prst="rect">
            <a:avLst/>
          </a:prstGeom>
          <a:solidFill>
            <a:srgbClr val="6C6D71"/>
          </a:solidFill>
        </p:spPr>
        <p:txBody>
          <a:bodyPr vert="horz" lIns="91440" tIns="45720" rIns="91440" bIns="45720" rtlCol="0" anchor="ctr"/>
          <a:lstStyle>
            <a:lvl1pPr algn="ctr">
              <a:defRPr sz="1200" b="1" baseline="0">
                <a:solidFill>
                  <a:schemeClr val="bg1"/>
                </a:solidFill>
                <a:latin typeface="Calibri" panose="020F0502020204030204" pitchFamily="34" charset="0"/>
              </a:defRPr>
            </a:lvl1pPr>
          </a:lstStyle>
          <a:p>
            <a:r>
              <a:rPr lang="fr-FR"/>
              <a:t>NOM DE L'ETUDE OU DE L'ACTION</a:t>
            </a:r>
            <a:endParaRPr lang="fr-FR" dirty="0"/>
          </a:p>
        </p:txBody>
      </p:sp>
      <p:sp>
        <p:nvSpPr>
          <p:cNvPr id="6" name="Espace réservé du numéro de diapositive 5">
            <a:extLst>
              <a:ext uri="{FF2B5EF4-FFF2-40B4-BE49-F238E27FC236}">
                <a16:creationId xmlns:a16="http://schemas.microsoft.com/office/drawing/2014/main" id="{C4EE907D-86DD-4EDA-9DA3-BBA7CF830D03}"/>
              </a:ext>
            </a:extLst>
          </p:cNvPr>
          <p:cNvSpPr>
            <a:spLocks noGrp="1"/>
          </p:cNvSpPr>
          <p:nvPr>
            <p:ph type="sldNum" sz="quarter" idx="4"/>
          </p:nvPr>
        </p:nvSpPr>
        <p:spPr>
          <a:xfrm>
            <a:off x="8610600" y="6356350"/>
            <a:ext cx="2743200" cy="365125"/>
          </a:xfrm>
          <a:prstGeom prst="rect">
            <a:avLst/>
          </a:prstGeom>
          <a:solidFill>
            <a:schemeClr val="accent6"/>
          </a:solidFill>
        </p:spPr>
        <p:txBody>
          <a:bodyPr vert="horz" lIns="91440" tIns="45720" rIns="91440" bIns="45720" rtlCol="0" anchor="ctr"/>
          <a:lstStyle>
            <a:lvl1pPr algn="r">
              <a:defRPr sz="1200" b="1" baseline="0">
                <a:solidFill>
                  <a:schemeClr val="bg1"/>
                </a:solidFill>
                <a:latin typeface="Calibri" panose="020F0502020204030204" pitchFamily="34" charset="0"/>
              </a:defRPr>
            </a:lvl1pPr>
          </a:lstStyle>
          <a:p>
            <a:fld id="{FEE93B5A-22E7-4ADD-91D5-441D0950230A}" type="slidenum">
              <a:rPr lang="fr-FR" smtClean="0"/>
              <a:pPr/>
              <a:t>‹N°›</a:t>
            </a:fld>
            <a:endParaRPr lang="fr-FR" dirty="0"/>
          </a:p>
        </p:txBody>
      </p:sp>
    </p:spTree>
    <p:extLst>
      <p:ext uri="{BB962C8B-B14F-4D97-AF65-F5344CB8AC3E}">
        <p14:creationId xmlns:p14="http://schemas.microsoft.com/office/powerpoint/2010/main" val="3996024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strategie.gouv.fr/publications/metiers-temps-corona"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BBF237-2156-48A3-83EB-E379EAE1FB4A}"/>
              </a:ext>
            </a:extLst>
          </p:cNvPr>
          <p:cNvSpPr>
            <a:spLocks noGrp="1"/>
          </p:cNvSpPr>
          <p:nvPr>
            <p:ph type="ctrTitle"/>
          </p:nvPr>
        </p:nvSpPr>
        <p:spPr/>
        <p:txBody>
          <a:bodyPr/>
          <a:lstStyle/>
          <a:p>
            <a:r>
              <a:rPr lang="fr-FR" dirty="0"/>
              <a:t>POINT sur l'Économie</a:t>
            </a:r>
          </a:p>
        </p:txBody>
      </p:sp>
      <p:sp>
        <p:nvSpPr>
          <p:cNvPr id="3" name="Sous-titre 2">
            <a:extLst>
              <a:ext uri="{FF2B5EF4-FFF2-40B4-BE49-F238E27FC236}">
                <a16:creationId xmlns:a16="http://schemas.microsoft.com/office/drawing/2014/main" id="{E8A9900E-F71C-47F4-967C-CB3BAEA0F868}"/>
              </a:ext>
            </a:extLst>
          </p:cNvPr>
          <p:cNvSpPr>
            <a:spLocks noGrp="1"/>
          </p:cNvSpPr>
          <p:nvPr>
            <p:ph type="subTitle" idx="1"/>
          </p:nvPr>
        </p:nvSpPr>
        <p:spPr>
          <a:xfrm>
            <a:off x="1450428" y="3509963"/>
            <a:ext cx="9144000" cy="1655762"/>
          </a:xfrm>
        </p:spPr>
        <p:txBody>
          <a:bodyPr/>
          <a:lstStyle/>
          <a:p>
            <a:r>
              <a:rPr lang="fr-FR" dirty="0"/>
              <a:t>CRISE COVID-19 – Veille PRESSE et ETUDES</a:t>
            </a:r>
          </a:p>
          <a:p>
            <a:r>
              <a:rPr lang="fr-FR" dirty="0"/>
              <a:t>2 juin 2020 - Mise à jour du document du 7 mai</a:t>
            </a:r>
          </a:p>
        </p:txBody>
      </p:sp>
      <p:sp>
        <p:nvSpPr>
          <p:cNvPr id="4" name="Espace réservé de la date 3">
            <a:extLst>
              <a:ext uri="{FF2B5EF4-FFF2-40B4-BE49-F238E27FC236}">
                <a16:creationId xmlns:a16="http://schemas.microsoft.com/office/drawing/2014/main" id="{32C64CB3-D833-4308-9C45-D89166081671}"/>
              </a:ext>
            </a:extLst>
          </p:cNvPr>
          <p:cNvSpPr>
            <a:spLocks noGrp="1"/>
          </p:cNvSpPr>
          <p:nvPr>
            <p:ph type="dt" sz="half" idx="10"/>
          </p:nvPr>
        </p:nvSpPr>
        <p:spPr>
          <a:xfrm>
            <a:off x="838200" y="6356350"/>
            <a:ext cx="2743200" cy="365125"/>
          </a:xfrm>
        </p:spPr>
        <p:txBody>
          <a:bodyPr/>
          <a:lstStyle/>
          <a:p>
            <a:r>
              <a:rPr lang="fr-FR" dirty="0"/>
              <a:t>02/06/2020</a:t>
            </a:r>
          </a:p>
        </p:txBody>
      </p:sp>
      <p:sp>
        <p:nvSpPr>
          <p:cNvPr id="5" name="Espace réservé du pied de page 4">
            <a:extLst>
              <a:ext uri="{FF2B5EF4-FFF2-40B4-BE49-F238E27FC236}">
                <a16:creationId xmlns:a16="http://schemas.microsoft.com/office/drawing/2014/main" id="{36F8E3BE-ADFB-447A-9005-EBA588B6BDAC}"/>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CB386D98-81B2-426B-813F-E3EC39AF876B}"/>
              </a:ext>
            </a:extLst>
          </p:cNvPr>
          <p:cNvSpPr>
            <a:spLocks noGrp="1"/>
          </p:cNvSpPr>
          <p:nvPr>
            <p:ph type="sldNum" sz="quarter" idx="12"/>
          </p:nvPr>
        </p:nvSpPr>
        <p:spPr/>
        <p:txBody>
          <a:bodyPr/>
          <a:lstStyle/>
          <a:p>
            <a:fld id="{FEE93B5A-22E7-4ADD-91D5-441D0950230A}" type="slidenum">
              <a:rPr lang="fr-FR" smtClean="0"/>
              <a:t>1</a:t>
            </a:fld>
            <a:endParaRPr lang="fr-FR"/>
          </a:p>
        </p:txBody>
      </p:sp>
    </p:spTree>
    <p:extLst>
      <p:ext uri="{BB962C8B-B14F-4D97-AF65-F5344CB8AC3E}">
        <p14:creationId xmlns:p14="http://schemas.microsoft.com/office/powerpoint/2010/main" val="140877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2F464A6-569B-4D9F-AD59-EE488C601E8B}"/>
              </a:ext>
            </a:extLst>
          </p:cNvPr>
          <p:cNvSpPr>
            <a:spLocks noGrp="1"/>
          </p:cNvSpPr>
          <p:nvPr>
            <p:ph type="title"/>
          </p:nvPr>
        </p:nvSpPr>
        <p:spPr/>
        <p:txBody>
          <a:bodyPr/>
          <a:lstStyle/>
          <a:p>
            <a:r>
              <a:rPr lang="fr-FR" dirty="0"/>
              <a:t>Le contexte</a:t>
            </a:r>
          </a:p>
        </p:txBody>
      </p:sp>
      <p:sp>
        <p:nvSpPr>
          <p:cNvPr id="8" name="Espace réservé du texte 7">
            <a:extLst>
              <a:ext uri="{FF2B5EF4-FFF2-40B4-BE49-F238E27FC236}">
                <a16:creationId xmlns:a16="http://schemas.microsoft.com/office/drawing/2014/main" id="{EA401F33-FAC4-4688-B905-C1335EAC4602}"/>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21778727-C949-400A-B34D-BE838AEA4E99}"/>
              </a:ext>
            </a:extLst>
          </p:cNvPr>
          <p:cNvSpPr>
            <a:spLocks noGrp="1"/>
          </p:cNvSpPr>
          <p:nvPr>
            <p:ph type="dt" sz="half" idx="10"/>
          </p:nvPr>
        </p:nvSpPr>
        <p:spPr/>
        <p:txBody>
          <a:bodyPr/>
          <a:lstStyle/>
          <a:p>
            <a:r>
              <a:rPr lang="fr-FR" dirty="0"/>
              <a:t>02/06/2020</a:t>
            </a:r>
          </a:p>
        </p:txBody>
      </p:sp>
      <p:sp>
        <p:nvSpPr>
          <p:cNvPr id="5" name="Espace réservé du pied de page 4">
            <a:extLst>
              <a:ext uri="{FF2B5EF4-FFF2-40B4-BE49-F238E27FC236}">
                <a16:creationId xmlns:a16="http://schemas.microsoft.com/office/drawing/2014/main" id="{DC542DAB-5514-46F4-BA8C-43BA2BA4AB01}"/>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61C71605-4393-445E-9D30-9E386BE4A5B5}"/>
              </a:ext>
            </a:extLst>
          </p:cNvPr>
          <p:cNvSpPr>
            <a:spLocks noGrp="1"/>
          </p:cNvSpPr>
          <p:nvPr>
            <p:ph type="sldNum" sz="quarter" idx="12"/>
          </p:nvPr>
        </p:nvSpPr>
        <p:spPr/>
        <p:txBody>
          <a:bodyPr/>
          <a:lstStyle/>
          <a:p>
            <a:fld id="{FEE93B5A-22E7-4ADD-91D5-441D0950230A}" type="slidenum">
              <a:rPr lang="fr-FR" smtClean="0"/>
              <a:t>2</a:t>
            </a:fld>
            <a:endParaRPr lang="fr-FR" dirty="0"/>
          </a:p>
        </p:txBody>
      </p:sp>
    </p:spTree>
    <p:extLst>
      <p:ext uri="{BB962C8B-B14F-4D97-AF65-F5344CB8AC3E}">
        <p14:creationId xmlns:p14="http://schemas.microsoft.com/office/powerpoint/2010/main" val="3048209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73AA4A5-EAF4-42AC-A8F7-2D74AFA8D029}"/>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1F8FE168-B362-4B8B-8D95-DA586942B17F}"/>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427AF486-4EC2-42F2-BCE6-4859F6F7B3A6}"/>
              </a:ext>
            </a:extLst>
          </p:cNvPr>
          <p:cNvSpPr>
            <a:spLocks noGrp="1"/>
          </p:cNvSpPr>
          <p:nvPr>
            <p:ph type="sldNum" sz="quarter" idx="12"/>
          </p:nvPr>
        </p:nvSpPr>
        <p:spPr/>
        <p:txBody>
          <a:bodyPr/>
          <a:lstStyle/>
          <a:p>
            <a:fld id="{FEE93B5A-22E7-4ADD-91D5-441D0950230A}" type="slidenum">
              <a:rPr lang="fr-FR" smtClean="0"/>
              <a:t>3</a:t>
            </a:fld>
            <a:endParaRPr lang="fr-FR"/>
          </a:p>
        </p:txBody>
      </p:sp>
      <p:sp>
        <p:nvSpPr>
          <p:cNvPr id="5" name="Titre 1">
            <a:extLst>
              <a:ext uri="{FF2B5EF4-FFF2-40B4-BE49-F238E27FC236}">
                <a16:creationId xmlns:a16="http://schemas.microsoft.com/office/drawing/2014/main" id="{513D2892-E274-4C54-86A3-0EF95A8B0A04}"/>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sanitaire:</a:t>
            </a:r>
          </a:p>
          <a:p>
            <a:r>
              <a:rPr lang="fr-FR" dirty="0"/>
              <a:t>COVID-19</a:t>
            </a:r>
          </a:p>
        </p:txBody>
      </p:sp>
      <p:sp>
        <p:nvSpPr>
          <p:cNvPr id="6" name="Espace réservé du contenu 2">
            <a:extLst>
              <a:ext uri="{FF2B5EF4-FFF2-40B4-BE49-F238E27FC236}">
                <a16:creationId xmlns:a16="http://schemas.microsoft.com/office/drawing/2014/main" id="{5E5FCE1A-8CAE-45A8-925D-130870F16C4C}"/>
              </a:ext>
            </a:extLst>
          </p:cNvPr>
          <p:cNvSpPr txBox="1">
            <a:spLocks/>
          </p:cNvSpPr>
          <p:nvPr/>
        </p:nvSpPr>
        <p:spPr>
          <a:xfrm>
            <a:off x="838200" y="1825625"/>
            <a:ext cx="105156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Crise débutée en février 2020 avec un début de confinement le 16 mars 2020 </a:t>
            </a:r>
          </a:p>
          <a:p>
            <a:pPr algn="just"/>
            <a:endParaRPr lang="fr-FR" dirty="0">
              <a:solidFill>
                <a:srgbClr val="4BACC6"/>
              </a:solidFill>
            </a:endParaRPr>
          </a:p>
          <a:p>
            <a:pPr algn="just">
              <a:buFont typeface="Wingdings" panose="05000000000000000000" pitchFamily="2" charset="2"/>
              <a:buChar char="è"/>
            </a:pPr>
            <a:r>
              <a:rPr lang="fr-FR" dirty="0">
                <a:sym typeface="Wingdings" panose="05000000000000000000" pitchFamily="2" charset="2"/>
              </a:rPr>
              <a:t>Crise sanitaire qui a entraîné une crise économique sans précédent depuis la grande dépression de 1929 (donc pire que la crise 2009 et de 1968).</a:t>
            </a:r>
          </a:p>
          <a:p>
            <a:pPr marL="0" indent="0" algn="just">
              <a:buNone/>
            </a:pPr>
            <a:endParaRPr lang="fr-FR" dirty="0">
              <a:solidFill>
                <a:srgbClr val="4BACC6"/>
              </a:solidFill>
              <a:sym typeface="Wingdings" panose="05000000000000000000" pitchFamily="2" charset="2"/>
            </a:endParaRPr>
          </a:p>
          <a:p>
            <a:pPr algn="just">
              <a:buFont typeface="Wingdings" panose="05000000000000000000" pitchFamily="2" charset="2"/>
              <a:buChar char="è"/>
            </a:pPr>
            <a:r>
              <a:rPr lang="fr-FR" dirty="0">
                <a:sym typeface="Wingdings" panose="05000000000000000000" pitchFamily="2" charset="2"/>
              </a:rPr>
              <a:t> Pour autant l’impact devrait être différent de 1929 </a:t>
            </a:r>
          </a:p>
          <a:p>
            <a:pPr lvl="1" algn="just">
              <a:buFont typeface="Wingdings" panose="05000000000000000000" pitchFamily="2" charset="2"/>
              <a:buChar char="è"/>
            </a:pPr>
            <a:r>
              <a:rPr lang="fr-FR" dirty="0">
                <a:sym typeface="Wingdings" panose="05000000000000000000" pitchFamily="2" charset="2"/>
              </a:rPr>
              <a:t>grâce aux nombreuses mesures d’accompagnement et d’aides mises en place pendant la crise et le plan en construction pour le redémarrage</a:t>
            </a:r>
          </a:p>
          <a:p>
            <a:pPr lvl="1" algn="just">
              <a:buFont typeface="Wingdings" panose="05000000000000000000" pitchFamily="2" charset="2"/>
              <a:buChar char="è"/>
            </a:pPr>
            <a:r>
              <a:rPr lang="fr-FR" dirty="0">
                <a:sym typeface="Wingdings" panose="05000000000000000000" pitchFamily="2" charset="2"/>
              </a:rPr>
              <a:t>grâce aux systèmes économiques et social français/européens</a:t>
            </a:r>
          </a:p>
          <a:p>
            <a:pPr marL="0" indent="0">
              <a:buNone/>
            </a:pPr>
            <a:endParaRPr lang="fr-FR" dirty="0">
              <a:solidFill>
                <a:srgbClr val="4BACC6"/>
              </a:solidFill>
              <a:sym typeface="Wingdings" panose="05000000000000000000" pitchFamily="2" charset="2"/>
            </a:endParaRPr>
          </a:p>
          <a:p>
            <a:pPr lvl="1">
              <a:buFont typeface="Wingdings" panose="05000000000000000000" pitchFamily="2" charset="2"/>
              <a:buChar char="è"/>
            </a:pPr>
            <a:endParaRPr lang="fr-FR" dirty="0">
              <a:solidFill>
                <a:srgbClr val="4BACC6"/>
              </a:solidFill>
            </a:endParaRPr>
          </a:p>
          <a:p>
            <a:pPr marL="457200" lvl="1" indent="0">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2012629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4</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a:t>
            </a:r>
          </a:p>
          <a:p>
            <a:r>
              <a:rPr lang="fr-FR" dirty="0"/>
              <a:t>en chiffres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705879"/>
            <a:ext cx="10515600" cy="4351338"/>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-11% soit la croissance du PIB estimée pour 2020 donc une récession pour la France </a:t>
            </a:r>
          </a:p>
          <a:p>
            <a:pPr lvl="1" algn="just"/>
            <a:r>
              <a:rPr lang="fr-FR" dirty="0"/>
              <a:t>-10% pour l’Allemagne, -6,8% au Portugal, -4% à -5% pour les Etats-Unis, aucune prévision pour la Chine (estimations)</a:t>
            </a:r>
          </a:p>
          <a:p>
            <a:pPr lvl="1" algn="just"/>
            <a:r>
              <a:rPr lang="fr-FR" dirty="0"/>
              <a:t>On estime qu’il faut un taux de croissance de 1,2% à 1,4% pour seulement maintenir les emplois.  En 2009, -2,8%.</a:t>
            </a:r>
          </a:p>
          <a:p>
            <a:pPr algn="just"/>
            <a:endParaRPr lang="fr-FR" sz="1900" dirty="0"/>
          </a:p>
          <a:p>
            <a:pPr algn="just"/>
            <a:r>
              <a:rPr lang="fr-FR" dirty="0"/>
              <a:t>+7,1% ou + 246 000 demandeurs d’emploi (cat A) pour mars 2020: de nombreuses fins de CDD, intérim…</a:t>
            </a:r>
          </a:p>
          <a:p>
            <a:pPr algn="just"/>
            <a:r>
              <a:rPr lang="fr-FR" dirty="0"/>
              <a:t>+ 22,6% ou + 843 000 demandeurs d’emplois pour avril 2020 (</a:t>
            </a:r>
            <a:r>
              <a:rPr lang="fr-FR" i="1" dirty="0"/>
              <a:t>Source: DARES - Pôle emploi, Catégorie A, CVS</a:t>
            </a:r>
            <a:r>
              <a:rPr lang="fr-FR" dirty="0"/>
              <a:t>)</a:t>
            </a:r>
          </a:p>
          <a:p>
            <a:pPr algn="just"/>
            <a:r>
              <a:rPr lang="fr-FR" dirty="0"/>
              <a:t>+ 6,8% ou + 387 000 DE en deux mois en catégorie A, B et C</a:t>
            </a:r>
          </a:p>
          <a:p>
            <a:pPr lvl="1" algn="just"/>
            <a:r>
              <a:rPr lang="fr-FR" dirty="0"/>
              <a:t>Hausse la plus importante depuis 1996, soit le début de la mesure de cet indicateur.</a:t>
            </a:r>
          </a:p>
          <a:p>
            <a:pPr lvl="1" algn="just"/>
            <a:r>
              <a:rPr lang="fr-FR" dirty="0"/>
              <a:t>Le FMI prévoit un chômage de 10,4% en fin d’année contre 8,1% fin 2019.</a:t>
            </a:r>
          </a:p>
          <a:p>
            <a:pPr lvl="1" algn="just"/>
            <a:r>
              <a:rPr lang="fr-FR" dirty="0"/>
              <a:t>Fin 2009, le chômage avait atteint 10%.  600 000 emplois détruits en deux ans à l’époque (crise de nature différente)</a:t>
            </a:r>
          </a:p>
          <a:p>
            <a:pPr algn="just"/>
            <a:endParaRPr lang="fr-FR" sz="1900" dirty="0">
              <a:solidFill>
                <a:srgbClr val="4BACC6"/>
              </a:solidFill>
              <a:sym typeface="Wingdings" panose="05000000000000000000" pitchFamily="2" charset="2"/>
            </a:endParaRPr>
          </a:p>
          <a:p>
            <a:pPr algn="just"/>
            <a:r>
              <a:rPr lang="fr-FR" dirty="0">
                <a:sym typeface="Wingdings" panose="05000000000000000000" pitchFamily="2" charset="2"/>
              </a:rPr>
              <a:t>-17,9% soit la baisse de la consommation des ménages de février à mars et -20,2% de mars à avril (INSEE)</a:t>
            </a:r>
          </a:p>
          <a:p>
            <a:pPr lvl="1" algn="just"/>
            <a:r>
              <a:rPr lang="fr-FR" dirty="0">
                <a:sym typeface="Wingdings" panose="05000000000000000000" pitchFamily="2" charset="2"/>
              </a:rPr>
              <a:t>Fortes diversités selon les produits.</a:t>
            </a:r>
          </a:p>
          <a:p>
            <a:pPr lvl="1" algn="just"/>
            <a:r>
              <a:rPr lang="fr-FR" dirty="0">
                <a:sym typeface="Wingdings" panose="05000000000000000000" pitchFamily="2" charset="2"/>
              </a:rPr>
              <a:t>Plus forte baisse en 40 ans.</a:t>
            </a:r>
          </a:p>
          <a:p>
            <a:pPr lvl="1" algn="just"/>
            <a:r>
              <a:rPr lang="fr-FR" dirty="0">
                <a:sym typeface="Wingdings" panose="05000000000000000000" pitchFamily="2" charset="2"/>
              </a:rPr>
              <a:t>En 2009, maintien de la consommation des ménages.</a:t>
            </a:r>
            <a:endParaRPr lang="fr-FR" dirty="0">
              <a:solidFill>
                <a:srgbClr val="4BACC6"/>
              </a:solidFill>
            </a:endParaRPr>
          </a:p>
          <a:p>
            <a:pPr marL="457200" lvl="1" indent="0" algn="just">
              <a:buFont typeface="Arial" panose="020B0604020202020204" pitchFamily="34" charset="0"/>
              <a:buNone/>
            </a:pPr>
            <a:endParaRPr lang="fr-FR" dirty="0">
              <a:solidFill>
                <a:srgbClr val="4BACC6"/>
              </a:solidFill>
            </a:endParaRPr>
          </a:p>
        </p:txBody>
      </p:sp>
      <p:sp>
        <p:nvSpPr>
          <p:cNvPr id="9" name="Rectangle : coins arrondis 8">
            <a:extLst>
              <a:ext uri="{FF2B5EF4-FFF2-40B4-BE49-F238E27FC236}">
                <a16:creationId xmlns:a16="http://schemas.microsoft.com/office/drawing/2014/main" id="{3E696A3D-6C36-4E39-977C-FCF5D265A646}"/>
              </a:ext>
            </a:extLst>
          </p:cNvPr>
          <p:cNvSpPr/>
          <p:nvPr/>
        </p:nvSpPr>
        <p:spPr>
          <a:xfrm>
            <a:off x="6912429" y="5040085"/>
            <a:ext cx="4441371" cy="1226571"/>
          </a:xfrm>
          <a:prstGeom prst="roundRect">
            <a:avLst/>
          </a:prstGeom>
          <a:ln>
            <a:solidFill>
              <a:srgbClr val="4A6A7E"/>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800" b="1" dirty="0">
                <a:solidFill>
                  <a:srgbClr val="1EBC32"/>
                </a:solidFill>
              </a:rPr>
              <a:t>+</a:t>
            </a:r>
          </a:p>
          <a:p>
            <a:pPr algn="just"/>
            <a:r>
              <a:rPr lang="fr-FR" sz="1500" dirty="0"/>
              <a:t>Baisse de l’investissement des entreprises, baisse de 24% des DPAE en mars et de 65% en avril, forte contraction du commerce extérieur… </a:t>
            </a:r>
          </a:p>
        </p:txBody>
      </p:sp>
    </p:spTree>
    <p:extLst>
      <p:ext uri="{BB962C8B-B14F-4D97-AF65-F5344CB8AC3E}">
        <p14:creationId xmlns:p14="http://schemas.microsoft.com/office/powerpoint/2010/main" val="43680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5</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 Impact direct </a:t>
            </a:r>
          </a:p>
          <a:p>
            <a:r>
              <a:rPr lang="fr-FR" dirty="0"/>
              <a:t>sur le marché du travail</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199" y="4347488"/>
            <a:ext cx="6275052" cy="1764761"/>
          </a:xfrm>
          <a:prstGeom prst="rect">
            <a:avLst/>
          </a:prstGeom>
        </p:spPr>
        <p:txBody>
          <a:bodyPr numCol="2" spcCol="180000">
            <a:normAutofit fontScale="6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dirty="0">
                <a:solidFill>
                  <a:srgbClr val="4BACC6"/>
                </a:solidFill>
              </a:rPr>
              <a:t>Dans la Loire:</a:t>
            </a:r>
          </a:p>
          <a:p>
            <a:pPr marL="0" indent="0" algn="just">
              <a:buNone/>
            </a:pPr>
            <a:endParaRPr lang="fr-FR" sz="1800" dirty="0">
              <a:solidFill>
                <a:srgbClr val="4BACC6"/>
              </a:solidFill>
            </a:endParaRPr>
          </a:p>
          <a:p>
            <a:pPr algn="just"/>
            <a:r>
              <a:rPr lang="fr-FR" dirty="0">
                <a:solidFill>
                  <a:srgbClr val="4BACC6"/>
                </a:solidFill>
              </a:rPr>
              <a:t>45470 demandeurs d’emplois de catégorie A en avril</a:t>
            </a:r>
          </a:p>
          <a:p>
            <a:pPr algn="just"/>
            <a:r>
              <a:rPr lang="fr-FR" dirty="0">
                <a:solidFill>
                  <a:srgbClr val="4BACC6"/>
                </a:solidFill>
              </a:rPr>
              <a:t>+ 9 300 personnes en deux mois ou + 26 % </a:t>
            </a:r>
          </a:p>
          <a:p>
            <a:pPr algn="just"/>
            <a:r>
              <a:rPr lang="fr-FR" dirty="0">
                <a:solidFill>
                  <a:srgbClr val="4BACC6"/>
                </a:solidFill>
              </a:rPr>
              <a:t>au 30 avril, 609 offres d’emplois à Pôle emploi</a:t>
            </a:r>
          </a:p>
          <a:p>
            <a:pPr algn="just"/>
            <a:r>
              <a:rPr lang="fr-FR" dirty="0">
                <a:solidFill>
                  <a:srgbClr val="4BACC6"/>
                </a:solidFill>
              </a:rPr>
              <a:t>64 720 demandeurs d’emploi en catégorie A, B, C en avril 2020</a:t>
            </a:r>
          </a:p>
          <a:p>
            <a:pPr algn="just"/>
            <a:r>
              <a:rPr lang="fr-FR" dirty="0">
                <a:solidFill>
                  <a:srgbClr val="4BACC6"/>
                </a:solidFill>
              </a:rPr>
              <a:t>+ 2 750 DE end eux mois ou +4,4%</a:t>
            </a:r>
          </a:p>
        </p:txBody>
      </p:sp>
      <p:pic>
        <p:nvPicPr>
          <p:cNvPr id="8" name="Image 7">
            <a:extLst>
              <a:ext uri="{FF2B5EF4-FFF2-40B4-BE49-F238E27FC236}">
                <a16:creationId xmlns:a16="http://schemas.microsoft.com/office/drawing/2014/main" id="{F04F5F65-C9FF-41E8-AEB8-5B50543A0B9F}"/>
              </a:ext>
            </a:extLst>
          </p:cNvPr>
          <p:cNvPicPr>
            <a:picLocks noChangeAspect="1"/>
          </p:cNvPicPr>
          <p:nvPr/>
        </p:nvPicPr>
        <p:blipFill>
          <a:blip r:embed="rId3"/>
          <a:stretch>
            <a:fillRect/>
          </a:stretch>
        </p:blipFill>
        <p:spPr>
          <a:xfrm>
            <a:off x="840362" y="1628131"/>
            <a:ext cx="4420415" cy="2656800"/>
          </a:xfrm>
          <a:prstGeom prst="rect">
            <a:avLst/>
          </a:prstGeom>
        </p:spPr>
      </p:pic>
      <p:pic>
        <p:nvPicPr>
          <p:cNvPr id="9" name="Image 8">
            <a:extLst>
              <a:ext uri="{FF2B5EF4-FFF2-40B4-BE49-F238E27FC236}">
                <a16:creationId xmlns:a16="http://schemas.microsoft.com/office/drawing/2014/main" id="{5A6BEE6B-3885-4053-9677-313DD63378D7}"/>
              </a:ext>
            </a:extLst>
          </p:cNvPr>
          <p:cNvPicPr>
            <a:picLocks noChangeAspect="1"/>
          </p:cNvPicPr>
          <p:nvPr/>
        </p:nvPicPr>
        <p:blipFill>
          <a:blip r:embed="rId4"/>
          <a:stretch>
            <a:fillRect/>
          </a:stretch>
        </p:blipFill>
        <p:spPr>
          <a:xfrm>
            <a:off x="7113251" y="1997346"/>
            <a:ext cx="4238387" cy="3791965"/>
          </a:xfrm>
          <a:prstGeom prst="rect">
            <a:avLst/>
          </a:prstGeom>
        </p:spPr>
      </p:pic>
    </p:spTree>
    <p:extLst>
      <p:ext uri="{BB962C8B-B14F-4D97-AF65-F5344CB8AC3E}">
        <p14:creationId xmlns:p14="http://schemas.microsoft.com/office/powerpoint/2010/main" val="229843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1C7EEFA3-A912-4253-B526-BB92F8B1CE73}"/>
              </a:ext>
            </a:extLst>
          </p:cNvPr>
          <p:cNvPicPr>
            <a:picLocks noChangeAspect="1"/>
          </p:cNvPicPr>
          <p:nvPr/>
        </p:nvPicPr>
        <p:blipFill>
          <a:blip r:embed="rId3"/>
          <a:stretch>
            <a:fillRect/>
          </a:stretch>
        </p:blipFill>
        <p:spPr>
          <a:xfrm>
            <a:off x="7822190" y="3248268"/>
            <a:ext cx="4247878" cy="3024000"/>
          </a:xfrm>
          <a:prstGeom prst="rect">
            <a:avLst/>
          </a:prstGeom>
        </p:spPr>
      </p:pic>
      <p:pic>
        <p:nvPicPr>
          <p:cNvPr id="15" name="Image 14">
            <a:extLst>
              <a:ext uri="{FF2B5EF4-FFF2-40B4-BE49-F238E27FC236}">
                <a16:creationId xmlns:a16="http://schemas.microsoft.com/office/drawing/2014/main" id="{0BAB3EC1-706B-4DC6-920F-5A735E0F9BDC}"/>
              </a:ext>
            </a:extLst>
          </p:cNvPr>
          <p:cNvPicPr>
            <a:picLocks noChangeAspect="1"/>
          </p:cNvPicPr>
          <p:nvPr/>
        </p:nvPicPr>
        <p:blipFill>
          <a:blip r:embed="rId4"/>
          <a:stretch>
            <a:fillRect/>
          </a:stretch>
        </p:blipFill>
        <p:spPr>
          <a:xfrm>
            <a:off x="7805178" y="155569"/>
            <a:ext cx="4354044" cy="3024805"/>
          </a:xfrm>
          <a:prstGeom prst="rect">
            <a:avLst/>
          </a:prstGeom>
        </p:spPr>
      </p:pic>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6</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a:t>
            </a:r>
          </a:p>
          <a:p>
            <a:r>
              <a:rPr lang="fr-FR" dirty="0"/>
              <a:t>le climat des affaires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199" y="1667972"/>
            <a:ext cx="6585857" cy="4351338"/>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2000" dirty="0">
                <a:sym typeface="Wingdings" panose="05000000000000000000" pitchFamily="2" charset="2"/>
              </a:rPr>
              <a:t>L’indice de l’INSEE se redresse en mai (59,4) après avoir atteint son niveau le plus bas (53,1 en avril, précédemment 70 en 2009, début de la mesure en 1980, moyenne de 100).</a:t>
            </a:r>
          </a:p>
          <a:p>
            <a:pPr marL="457200" lvl="1" indent="0" algn="just">
              <a:buNone/>
            </a:pPr>
            <a:r>
              <a:rPr lang="fr-FR" sz="1600" dirty="0">
                <a:sym typeface="Wingdings" panose="05000000000000000000" pitchFamily="2" charset="2"/>
              </a:rPr>
              <a:t>Avril 2020 (suite à révision):</a:t>
            </a:r>
          </a:p>
          <a:p>
            <a:pPr lvl="1" algn="just"/>
            <a:r>
              <a:rPr lang="fr-FR" sz="1600" dirty="0">
                <a:sym typeface="Wingdings" panose="05000000000000000000" pitchFamily="2" charset="2"/>
              </a:rPr>
              <a:t>Services 41</a:t>
            </a:r>
          </a:p>
          <a:p>
            <a:pPr lvl="1" algn="just"/>
            <a:r>
              <a:rPr lang="fr-FR" sz="1600" dirty="0">
                <a:sym typeface="Wingdings" panose="05000000000000000000" pitchFamily="2" charset="2"/>
              </a:rPr>
              <a:t>Commerces de détails 60</a:t>
            </a:r>
          </a:p>
          <a:p>
            <a:pPr lvl="1" algn="just"/>
            <a:r>
              <a:rPr lang="fr-FR" sz="1600" dirty="0">
                <a:sym typeface="Wingdings" panose="05000000000000000000" pitchFamily="2" charset="2"/>
              </a:rPr>
              <a:t>Industrie 68</a:t>
            </a:r>
          </a:p>
          <a:p>
            <a:pPr algn="just"/>
            <a:endParaRPr lang="fr-FR" sz="500" dirty="0">
              <a:sym typeface="Wingdings" panose="05000000000000000000" pitchFamily="2" charset="2"/>
            </a:endParaRPr>
          </a:p>
          <a:p>
            <a:pPr algn="just"/>
            <a:r>
              <a:rPr lang="fr-FR" sz="2000" dirty="0">
                <a:sym typeface="Wingdings" panose="05000000000000000000" pitchFamily="2" charset="2"/>
              </a:rPr>
              <a:t>Confirmer par l’indice composite PMI </a:t>
            </a:r>
            <a:r>
              <a:rPr lang="fr-FR" sz="2000" dirty="0" err="1">
                <a:sym typeface="Wingdings" panose="05000000000000000000" pitchFamily="2" charset="2"/>
              </a:rPr>
              <a:t>Markit</a:t>
            </a:r>
            <a:r>
              <a:rPr lang="fr-FR" sz="2000" dirty="0">
                <a:sym typeface="Wingdings" panose="05000000000000000000" pitchFamily="2" charset="2"/>
              </a:rPr>
              <a:t> d’une valeur de 30,3 contre 51,9 en février, plus bas niveau en 22 ans de mesure (une valeur supérieure à 50 est un bon indicateur)</a:t>
            </a:r>
          </a:p>
          <a:p>
            <a:pPr algn="just"/>
            <a:endParaRPr lang="fr-FR" sz="2000" dirty="0">
              <a:sym typeface="Wingdings" panose="05000000000000000000" pitchFamily="2" charset="2"/>
            </a:endParaRPr>
          </a:p>
          <a:p>
            <a:pPr marL="457200" lvl="1" indent="0" algn="just">
              <a:buNone/>
            </a:pPr>
            <a:endParaRPr lang="fr-FR" sz="1800" dirty="0">
              <a:solidFill>
                <a:srgbClr val="4BACC6"/>
              </a:solidFill>
            </a:endParaRPr>
          </a:p>
          <a:p>
            <a:pPr marL="457200" lvl="1" indent="0" algn="just">
              <a:buFont typeface="Arial" panose="020B0604020202020204" pitchFamily="34" charset="0"/>
              <a:buNone/>
            </a:pPr>
            <a:endParaRPr lang="fr-FR" sz="1800" dirty="0">
              <a:solidFill>
                <a:srgbClr val="4BACC6"/>
              </a:solidFill>
            </a:endParaRPr>
          </a:p>
        </p:txBody>
      </p:sp>
      <p:sp>
        <p:nvSpPr>
          <p:cNvPr id="10" name="Ellipse 9">
            <a:extLst>
              <a:ext uri="{FF2B5EF4-FFF2-40B4-BE49-F238E27FC236}">
                <a16:creationId xmlns:a16="http://schemas.microsoft.com/office/drawing/2014/main" id="{AAFED296-8AC6-4D33-B3AF-F3F2383BAB62}"/>
              </a:ext>
            </a:extLst>
          </p:cNvPr>
          <p:cNvSpPr/>
          <p:nvPr/>
        </p:nvSpPr>
        <p:spPr>
          <a:xfrm>
            <a:off x="9750972" y="1882261"/>
            <a:ext cx="462455" cy="45194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758D58A9-D958-4E7F-ABB9-443B54B9FBE7}"/>
              </a:ext>
            </a:extLst>
          </p:cNvPr>
          <p:cNvSpPr/>
          <p:nvPr/>
        </p:nvSpPr>
        <p:spPr>
          <a:xfrm>
            <a:off x="9657986" y="4832797"/>
            <a:ext cx="462455" cy="45194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62033E45-C8E8-4F7C-A4C6-1B35B50FA7DE}"/>
              </a:ext>
            </a:extLst>
          </p:cNvPr>
          <p:cNvSpPr txBox="1"/>
          <p:nvPr/>
        </p:nvSpPr>
        <p:spPr>
          <a:xfrm>
            <a:off x="11077904" y="2241934"/>
            <a:ext cx="375424" cy="584775"/>
          </a:xfrm>
          <a:prstGeom prst="rect">
            <a:avLst/>
          </a:prstGeom>
          <a:noFill/>
        </p:spPr>
        <p:txBody>
          <a:bodyPr wrap="none" rtlCol="0">
            <a:spAutoFit/>
          </a:bodyPr>
          <a:lstStyle/>
          <a:p>
            <a:r>
              <a:rPr lang="fr-FR" sz="3200" b="1" dirty="0">
                <a:solidFill>
                  <a:srgbClr val="FF0000"/>
                </a:solidFill>
              </a:rPr>
              <a:t>?</a:t>
            </a:r>
          </a:p>
        </p:txBody>
      </p:sp>
      <p:sp>
        <p:nvSpPr>
          <p:cNvPr id="13" name="ZoneTexte 12">
            <a:extLst>
              <a:ext uri="{FF2B5EF4-FFF2-40B4-BE49-F238E27FC236}">
                <a16:creationId xmlns:a16="http://schemas.microsoft.com/office/drawing/2014/main" id="{E4CF5EB2-D34A-4DFD-8AAA-960CDB032170}"/>
              </a:ext>
            </a:extLst>
          </p:cNvPr>
          <p:cNvSpPr txBox="1"/>
          <p:nvPr/>
        </p:nvSpPr>
        <p:spPr>
          <a:xfrm>
            <a:off x="11166088" y="5284742"/>
            <a:ext cx="375424" cy="584775"/>
          </a:xfrm>
          <a:prstGeom prst="rect">
            <a:avLst/>
          </a:prstGeom>
          <a:noFill/>
        </p:spPr>
        <p:txBody>
          <a:bodyPr wrap="none" rtlCol="0">
            <a:spAutoFit/>
          </a:bodyPr>
          <a:lstStyle/>
          <a:p>
            <a:r>
              <a:rPr lang="fr-FR" sz="3200" b="1" dirty="0">
                <a:solidFill>
                  <a:srgbClr val="FF0000"/>
                </a:solidFill>
              </a:rPr>
              <a:t>?</a:t>
            </a:r>
          </a:p>
        </p:txBody>
      </p:sp>
      <p:sp>
        <p:nvSpPr>
          <p:cNvPr id="14" name="Espace réservé du contenu 2">
            <a:extLst>
              <a:ext uri="{FF2B5EF4-FFF2-40B4-BE49-F238E27FC236}">
                <a16:creationId xmlns:a16="http://schemas.microsoft.com/office/drawing/2014/main" id="{6FA5A46C-97B4-4B19-A220-CF1B304E6CF2}"/>
              </a:ext>
            </a:extLst>
          </p:cNvPr>
          <p:cNvSpPr txBox="1">
            <a:spLocks/>
          </p:cNvSpPr>
          <p:nvPr/>
        </p:nvSpPr>
        <p:spPr>
          <a:xfrm>
            <a:off x="725215" y="4911569"/>
            <a:ext cx="6884276" cy="153977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2000" dirty="0">
                <a:solidFill>
                  <a:srgbClr val="4BACC6"/>
                </a:solidFill>
              </a:rPr>
              <a:t>Sondages:</a:t>
            </a:r>
          </a:p>
          <a:p>
            <a:pPr algn="just">
              <a:spcBef>
                <a:spcPts val="0"/>
              </a:spcBef>
            </a:pPr>
            <a:r>
              <a:rPr lang="fr-FR" sz="2000" dirty="0">
                <a:solidFill>
                  <a:srgbClr val="4BACC6"/>
                </a:solidFill>
              </a:rPr>
              <a:t>85 % des commerces s’inquiètent pour la survie de leur activité, selon un sondage de la Confédération des commerçants de France, publié le 4 mai.</a:t>
            </a:r>
          </a:p>
          <a:p>
            <a:pPr algn="just">
              <a:spcBef>
                <a:spcPts val="0"/>
              </a:spcBef>
            </a:pPr>
            <a:r>
              <a:rPr lang="fr-FR" sz="2000" dirty="0">
                <a:solidFill>
                  <a:srgbClr val="4BACC6"/>
                </a:solidFill>
              </a:rPr>
              <a:t>55% des PME craignent la faillite selon une enquête menée par la Confédération des PME (CPME) début avril</a:t>
            </a:r>
          </a:p>
        </p:txBody>
      </p:sp>
    </p:spTree>
    <p:extLst>
      <p:ext uri="{BB962C8B-B14F-4D97-AF65-F5344CB8AC3E}">
        <p14:creationId xmlns:p14="http://schemas.microsoft.com/office/powerpoint/2010/main" val="97360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5A9B9FD-09EC-46CB-A7BA-DA4B54FBF104}"/>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4061428C-5CD1-404C-957C-865C9ABC28B8}"/>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74FD5F99-25B7-43F3-9904-DBA3B35F3F88}"/>
              </a:ext>
            </a:extLst>
          </p:cNvPr>
          <p:cNvSpPr>
            <a:spLocks noGrp="1"/>
          </p:cNvSpPr>
          <p:nvPr>
            <p:ph type="sldNum" sz="quarter" idx="12"/>
          </p:nvPr>
        </p:nvSpPr>
        <p:spPr/>
        <p:txBody>
          <a:bodyPr/>
          <a:lstStyle/>
          <a:p>
            <a:fld id="{FEE93B5A-22E7-4ADD-91D5-441D0950230A}" type="slidenum">
              <a:rPr lang="fr-FR" smtClean="0"/>
              <a:t>7</a:t>
            </a:fld>
            <a:endParaRPr lang="fr-FR"/>
          </a:p>
        </p:txBody>
      </p:sp>
      <p:sp>
        <p:nvSpPr>
          <p:cNvPr id="5" name="Titre 1">
            <a:extLst>
              <a:ext uri="{FF2B5EF4-FFF2-40B4-BE49-F238E27FC236}">
                <a16:creationId xmlns:a16="http://schemas.microsoft.com/office/drawing/2014/main" id="{B6E42161-641B-4142-89FB-ADF039BB2637}"/>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réponse à la crise</a:t>
            </a:r>
          </a:p>
        </p:txBody>
      </p:sp>
      <p:sp>
        <p:nvSpPr>
          <p:cNvPr id="6" name="Espace réservé du contenu 2">
            <a:extLst>
              <a:ext uri="{FF2B5EF4-FFF2-40B4-BE49-F238E27FC236}">
                <a16:creationId xmlns:a16="http://schemas.microsoft.com/office/drawing/2014/main" id="{FD3F5350-9135-4DCA-84CE-11C5E39378B0}"/>
              </a:ext>
            </a:extLst>
          </p:cNvPr>
          <p:cNvSpPr txBox="1">
            <a:spLocks/>
          </p:cNvSpPr>
          <p:nvPr/>
        </p:nvSpPr>
        <p:spPr>
          <a:xfrm>
            <a:off x="199697" y="1229710"/>
            <a:ext cx="8607972" cy="4947253"/>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dirty="0">
                <a:sym typeface="Wingdings" panose="05000000000000000000" pitchFamily="2" charset="2"/>
              </a:rPr>
              <a:t>100 milliards d’euros de l’Etat pour aider les entreprises: financement du chômage partiel (jusqu’au 30 septembre pour l’Hôtellerie, la Restauration, le Tourisme), report de charges sociales…</a:t>
            </a:r>
          </a:p>
          <a:p>
            <a:pPr algn="just"/>
            <a:r>
              <a:rPr lang="fr-FR" sz="1800" dirty="0">
                <a:sym typeface="Wingdings" panose="05000000000000000000" pitchFamily="2" charset="2"/>
              </a:rPr>
              <a:t>6 milliards d’euros de fonds de solidarité pour les plus petites entreprises et les indépendants</a:t>
            </a:r>
          </a:p>
          <a:p>
            <a:pPr algn="just"/>
            <a:r>
              <a:rPr lang="fr-FR" sz="1800" dirty="0">
                <a:sym typeface="Wingdings" panose="05000000000000000000" pitchFamily="2" charset="2"/>
              </a:rPr>
              <a:t>300 milliards d’euros de prêt garanti Etat (PGE) pour assurer les prêts bancaires des entreprises (à 90%), PGE saison pour les secteurs du Tourisme, Hôtellerie, Restauration</a:t>
            </a:r>
          </a:p>
          <a:p>
            <a:pPr algn="just"/>
            <a:r>
              <a:rPr lang="fr-FR" sz="1800" dirty="0">
                <a:sym typeface="Wingdings" panose="05000000000000000000" pitchFamily="2" charset="2"/>
              </a:rPr>
              <a:t>Des aides ciblées pour les publics fragiles: foyers les plus précaires, étudiants, report de la réforme sur les indemnités du chômage…</a:t>
            </a:r>
          </a:p>
          <a:p>
            <a:pPr algn="just"/>
            <a:r>
              <a:rPr lang="fr-FR" sz="1800" dirty="0">
                <a:sym typeface="Wingdings" panose="05000000000000000000" pitchFamily="2" charset="2"/>
              </a:rPr>
              <a:t>Des aides ciblées pour les secteurs et pour les grands groupes comme Air France, Renault…</a:t>
            </a:r>
          </a:p>
          <a:p>
            <a:pPr algn="just"/>
            <a:endParaRPr lang="fr-FR" sz="1000" dirty="0">
              <a:sym typeface="Wingdings" panose="05000000000000000000" pitchFamily="2" charset="2"/>
            </a:endParaRPr>
          </a:p>
          <a:p>
            <a:pPr algn="just"/>
            <a:r>
              <a:rPr lang="fr-FR" sz="1800" dirty="0">
                <a:sym typeface="Wingdings" panose="05000000000000000000" pitchFamily="2" charset="2"/>
              </a:rPr>
              <a:t>Également des aides des collectivités en complément: plan de 750 millions de garanties de la Région, fonds de soutien de SEM de 1,6 million, report de loyer, maintien des subventions…</a:t>
            </a:r>
          </a:p>
          <a:p>
            <a:pPr algn="just"/>
            <a:endParaRPr lang="fr-FR" sz="1000" dirty="0">
              <a:sym typeface="Wingdings" panose="05000000000000000000" pitchFamily="2" charset="2"/>
            </a:endParaRPr>
          </a:p>
          <a:p>
            <a:pPr algn="just"/>
            <a:r>
              <a:rPr lang="fr-FR" sz="1800" dirty="0">
                <a:sym typeface="Wingdings" panose="05000000000000000000" pitchFamily="2" charset="2"/>
              </a:rPr>
              <a:t>Ces aides s’ajoutent à l’ensemble aux aides déjà en place avant la crise.</a:t>
            </a:r>
          </a:p>
          <a:p>
            <a:pPr algn="just"/>
            <a:endParaRPr lang="fr-FR" sz="1000" dirty="0">
              <a:sym typeface="Wingdings" panose="05000000000000000000" pitchFamily="2" charset="2"/>
            </a:endParaRPr>
          </a:p>
          <a:p>
            <a:pPr marL="457200" lvl="1" indent="0" algn="just">
              <a:buNone/>
            </a:pPr>
            <a:endParaRPr lang="fr-FR" sz="1800" dirty="0">
              <a:solidFill>
                <a:srgbClr val="4BACC6"/>
              </a:solidFill>
            </a:endParaRPr>
          </a:p>
          <a:p>
            <a:pPr marL="457200" lvl="1" indent="0" algn="just">
              <a:buFont typeface="Arial" panose="020B0604020202020204" pitchFamily="34" charset="0"/>
              <a:buNone/>
            </a:pPr>
            <a:endParaRPr lang="fr-FR" sz="1800" dirty="0">
              <a:solidFill>
                <a:srgbClr val="4BACC6"/>
              </a:solidFill>
            </a:endParaRPr>
          </a:p>
        </p:txBody>
      </p:sp>
      <p:sp>
        <p:nvSpPr>
          <p:cNvPr id="7" name="Rectangle : coins arrondis 6">
            <a:extLst>
              <a:ext uri="{FF2B5EF4-FFF2-40B4-BE49-F238E27FC236}">
                <a16:creationId xmlns:a16="http://schemas.microsoft.com/office/drawing/2014/main" id="{38C3DC3B-63A0-496C-922F-595AA6586D8B}"/>
              </a:ext>
            </a:extLst>
          </p:cNvPr>
          <p:cNvSpPr/>
          <p:nvPr/>
        </p:nvSpPr>
        <p:spPr>
          <a:xfrm>
            <a:off x="9235970" y="1759939"/>
            <a:ext cx="2743199" cy="2286920"/>
          </a:xfrm>
          <a:prstGeom prst="roundRect">
            <a:avLst/>
          </a:prstGeom>
          <a:ln>
            <a:solidFill>
              <a:srgbClr val="4A6A7E"/>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1500" b="1" dirty="0">
                <a:solidFill>
                  <a:srgbClr val="1EBC32"/>
                </a:solidFill>
              </a:rPr>
              <a:t>+ </a:t>
            </a:r>
          </a:p>
          <a:p>
            <a:pPr algn="ctr"/>
            <a:r>
              <a:rPr lang="fr-FR" sz="1500" dirty="0"/>
              <a:t>Plan de l’Etat pour :</a:t>
            </a:r>
          </a:p>
          <a:p>
            <a:pPr marL="285750" indent="-285750" algn="ctr">
              <a:buFontTx/>
              <a:buChar char="-"/>
            </a:pPr>
            <a:r>
              <a:rPr lang="fr-FR" sz="1500" dirty="0"/>
              <a:t>l’automobile,</a:t>
            </a:r>
          </a:p>
          <a:p>
            <a:pPr marL="285750" indent="-285750" algn="ctr">
              <a:buFontTx/>
              <a:buChar char="-"/>
            </a:pPr>
            <a:r>
              <a:rPr lang="fr-FR" sz="1500" dirty="0"/>
              <a:t>Le tourisme, le sport, la culture et l’événementiel</a:t>
            </a:r>
          </a:p>
          <a:p>
            <a:pPr algn="ctr"/>
            <a:endParaRPr lang="fr-FR" sz="1500" dirty="0"/>
          </a:p>
          <a:p>
            <a:pPr algn="ctr"/>
            <a:r>
              <a:rPr lang="fr-FR" sz="1500" dirty="0"/>
              <a:t>En attente du plan pour l’aéronautique et des discussions sur le système de santé</a:t>
            </a:r>
          </a:p>
        </p:txBody>
      </p:sp>
      <p:sp>
        <p:nvSpPr>
          <p:cNvPr id="8" name="Rectangle : coins arrondis 7">
            <a:extLst>
              <a:ext uri="{FF2B5EF4-FFF2-40B4-BE49-F238E27FC236}">
                <a16:creationId xmlns:a16="http://schemas.microsoft.com/office/drawing/2014/main" id="{9B32DBD1-BBD5-41D4-A8F1-050114C97E47}"/>
              </a:ext>
            </a:extLst>
          </p:cNvPr>
          <p:cNvSpPr/>
          <p:nvPr/>
        </p:nvSpPr>
        <p:spPr>
          <a:xfrm>
            <a:off x="9235969" y="4125685"/>
            <a:ext cx="2743199" cy="2151839"/>
          </a:xfrm>
          <a:prstGeom prst="roundRect">
            <a:avLst/>
          </a:prstGeom>
          <a:ln>
            <a:solidFill>
              <a:srgbClr val="4BACC6"/>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fr-FR" sz="1600" dirty="0">
                <a:solidFill>
                  <a:srgbClr val="4BACC6"/>
                </a:solidFill>
                <a:sym typeface="Wingdings" panose="05000000000000000000" pitchFamily="2" charset="2"/>
              </a:rPr>
              <a:t>A titre de comparaison:</a:t>
            </a:r>
          </a:p>
          <a:p>
            <a:pPr algn="just"/>
            <a:r>
              <a:rPr lang="fr-FR" sz="1600" dirty="0">
                <a:solidFill>
                  <a:srgbClr val="4BACC6"/>
                </a:solidFill>
                <a:sym typeface="Wingdings" panose="05000000000000000000" pitchFamily="2" charset="2"/>
              </a:rPr>
              <a:t>Le PIB de la France en 2019: 2 400 milliards d’euros</a:t>
            </a:r>
          </a:p>
          <a:p>
            <a:pPr algn="just"/>
            <a:r>
              <a:rPr lang="fr-FR" sz="1600" dirty="0">
                <a:solidFill>
                  <a:srgbClr val="4BACC6"/>
                </a:solidFill>
                <a:sym typeface="Wingdings" panose="05000000000000000000" pitchFamily="2" charset="2"/>
              </a:rPr>
              <a:t>Le budget de l’Etat voté le 20/02/2020 faisait état de dépenses nettes pour 344 milliards d’euros</a:t>
            </a:r>
          </a:p>
        </p:txBody>
      </p:sp>
    </p:spTree>
    <p:extLst>
      <p:ext uri="{BB962C8B-B14F-4D97-AF65-F5344CB8AC3E}">
        <p14:creationId xmlns:p14="http://schemas.microsoft.com/office/powerpoint/2010/main" val="234977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2F464A6-569B-4D9F-AD59-EE488C601E8B}"/>
              </a:ext>
            </a:extLst>
          </p:cNvPr>
          <p:cNvSpPr>
            <a:spLocks noGrp="1"/>
          </p:cNvSpPr>
          <p:nvPr>
            <p:ph type="title"/>
          </p:nvPr>
        </p:nvSpPr>
        <p:spPr/>
        <p:txBody>
          <a:bodyPr/>
          <a:lstStyle/>
          <a:p>
            <a:r>
              <a:rPr lang="fr-FR" dirty="0"/>
              <a:t>L’impact par secteur d’activité</a:t>
            </a:r>
          </a:p>
        </p:txBody>
      </p:sp>
      <p:sp>
        <p:nvSpPr>
          <p:cNvPr id="8" name="Espace réservé du texte 7">
            <a:extLst>
              <a:ext uri="{FF2B5EF4-FFF2-40B4-BE49-F238E27FC236}">
                <a16:creationId xmlns:a16="http://schemas.microsoft.com/office/drawing/2014/main" id="{EA401F33-FAC4-4688-B905-C1335EAC4602}"/>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21778727-C949-400A-B34D-BE838AEA4E99}"/>
              </a:ext>
            </a:extLst>
          </p:cNvPr>
          <p:cNvSpPr>
            <a:spLocks noGrp="1"/>
          </p:cNvSpPr>
          <p:nvPr>
            <p:ph type="dt" sz="half" idx="10"/>
          </p:nvPr>
        </p:nvSpPr>
        <p:spPr/>
        <p:txBody>
          <a:bodyPr/>
          <a:lstStyle/>
          <a:p>
            <a:r>
              <a:rPr lang="fr-FR" dirty="0"/>
              <a:t>02/06/2020</a:t>
            </a:r>
          </a:p>
        </p:txBody>
      </p:sp>
      <p:sp>
        <p:nvSpPr>
          <p:cNvPr id="5" name="Espace réservé du pied de page 4">
            <a:extLst>
              <a:ext uri="{FF2B5EF4-FFF2-40B4-BE49-F238E27FC236}">
                <a16:creationId xmlns:a16="http://schemas.microsoft.com/office/drawing/2014/main" id="{DC542DAB-5514-46F4-BA8C-43BA2BA4AB01}"/>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61C71605-4393-445E-9D30-9E386BE4A5B5}"/>
              </a:ext>
            </a:extLst>
          </p:cNvPr>
          <p:cNvSpPr>
            <a:spLocks noGrp="1"/>
          </p:cNvSpPr>
          <p:nvPr>
            <p:ph type="sldNum" sz="quarter" idx="12"/>
          </p:nvPr>
        </p:nvSpPr>
        <p:spPr/>
        <p:txBody>
          <a:bodyPr/>
          <a:lstStyle/>
          <a:p>
            <a:fld id="{FEE93B5A-22E7-4ADD-91D5-441D0950230A}" type="slidenum">
              <a:rPr lang="fr-FR" smtClean="0"/>
              <a:t>8</a:t>
            </a:fld>
            <a:endParaRPr lang="fr-FR" dirty="0"/>
          </a:p>
        </p:txBody>
      </p:sp>
    </p:spTree>
    <p:extLst>
      <p:ext uri="{BB962C8B-B14F-4D97-AF65-F5344CB8AC3E}">
        <p14:creationId xmlns:p14="http://schemas.microsoft.com/office/powerpoint/2010/main" val="2530872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7A34B15-5A69-4D10-9E93-A8E9A74C50CA}"/>
              </a:ext>
            </a:extLst>
          </p:cNvPr>
          <p:cNvSpPr>
            <a:spLocks noGrp="1"/>
          </p:cNvSpPr>
          <p:nvPr>
            <p:ph type="dt" sz="half" idx="10"/>
          </p:nvPr>
        </p:nvSpPr>
        <p:spPr/>
        <p:txBody>
          <a:bodyPr/>
          <a:lstStyle/>
          <a:p>
            <a:r>
              <a:rPr lang="fr-FR" dirty="0"/>
              <a:t>02/06/2020</a:t>
            </a:r>
          </a:p>
        </p:txBody>
      </p:sp>
      <p:sp>
        <p:nvSpPr>
          <p:cNvPr id="5" name="Espace réservé du pied de page 4">
            <a:extLst>
              <a:ext uri="{FF2B5EF4-FFF2-40B4-BE49-F238E27FC236}">
                <a16:creationId xmlns:a16="http://schemas.microsoft.com/office/drawing/2014/main" id="{95715AA5-2313-462B-8B52-FF15390CB7E4}"/>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C3E714A3-75DC-4B71-A45D-E7EA53907E36}"/>
              </a:ext>
            </a:extLst>
          </p:cNvPr>
          <p:cNvSpPr>
            <a:spLocks noGrp="1"/>
          </p:cNvSpPr>
          <p:nvPr>
            <p:ph type="sldNum" sz="quarter" idx="12"/>
          </p:nvPr>
        </p:nvSpPr>
        <p:spPr/>
        <p:txBody>
          <a:bodyPr/>
          <a:lstStyle/>
          <a:p>
            <a:fld id="{FEE93B5A-22E7-4ADD-91D5-441D0950230A}" type="slidenum">
              <a:rPr lang="fr-FR" smtClean="0"/>
              <a:t>9</a:t>
            </a:fld>
            <a:endParaRPr lang="fr-FR"/>
          </a:p>
        </p:txBody>
      </p:sp>
      <p:pic>
        <p:nvPicPr>
          <p:cNvPr id="7" name="Image 6">
            <a:extLst>
              <a:ext uri="{FF2B5EF4-FFF2-40B4-BE49-F238E27FC236}">
                <a16:creationId xmlns:a16="http://schemas.microsoft.com/office/drawing/2014/main" id="{E02E8BEB-6B9F-496D-8E42-BB21B12F45E6}"/>
              </a:ext>
            </a:extLst>
          </p:cNvPr>
          <p:cNvPicPr>
            <a:picLocks noChangeAspect="1"/>
          </p:cNvPicPr>
          <p:nvPr/>
        </p:nvPicPr>
        <p:blipFill>
          <a:blip r:embed="rId3"/>
          <a:stretch>
            <a:fillRect/>
          </a:stretch>
        </p:blipFill>
        <p:spPr>
          <a:xfrm>
            <a:off x="493314" y="1690688"/>
            <a:ext cx="4383486" cy="4483999"/>
          </a:xfrm>
          <a:prstGeom prst="rect">
            <a:avLst/>
          </a:prstGeom>
        </p:spPr>
      </p:pic>
      <p:sp>
        <p:nvSpPr>
          <p:cNvPr id="9" name="Titre 1">
            <a:extLst>
              <a:ext uri="{FF2B5EF4-FFF2-40B4-BE49-F238E27FC236}">
                <a16:creationId xmlns:a16="http://schemas.microsoft.com/office/drawing/2014/main" id="{1DB35A6A-C2E2-4547-B3B0-5C0E598EB738}"/>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 Le recours </a:t>
            </a:r>
          </a:p>
          <a:p>
            <a:r>
              <a:rPr lang="fr-FR" dirty="0"/>
              <a:t>au chômage partiel</a:t>
            </a:r>
          </a:p>
        </p:txBody>
      </p:sp>
      <p:sp>
        <p:nvSpPr>
          <p:cNvPr id="11" name="Espace réservé du contenu 2">
            <a:extLst>
              <a:ext uri="{FF2B5EF4-FFF2-40B4-BE49-F238E27FC236}">
                <a16:creationId xmlns:a16="http://schemas.microsoft.com/office/drawing/2014/main" id="{6F49D20D-C5DC-4030-A9AA-5579CFD1211D}"/>
              </a:ext>
            </a:extLst>
          </p:cNvPr>
          <p:cNvSpPr txBox="1">
            <a:spLocks/>
          </p:cNvSpPr>
          <p:nvPr/>
        </p:nvSpPr>
        <p:spPr>
          <a:xfrm>
            <a:off x="5772806" y="1872351"/>
            <a:ext cx="5580994" cy="4108035"/>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dirty="0">
                <a:solidFill>
                  <a:srgbClr val="4BACC6"/>
                </a:solidFill>
              </a:rPr>
              <a:t>En France:</a:t>
            </a:r>
          </a:p>
          <a:p>
            <a:pPr algn="just"/>
            <a:r>
              <a:rPr lang="fr-FR" dirty="0">
                <a:solidFill>
                  <a:srgbClr val="4BACC6"/>
                </a:solidFill>
              </a:rPr>
              <a:t>12,1 millions de salariés en activité partielle</a:t>
            </a:r>
          </a:p>
          <a:p>
            <a:pPr algn="just"/>
            <a:r>
              <a:rPr lang="fr-FR" dirty="0">
                <a:solidFill>
                  <a:srgbClr val="4BACC6"/>
                </a:solidFill>
              </a:rPr>
              <a:t>soit près de 60% des salariés du secteur privé</a:t>
            </a:r>
          </a:p>
          <a:p>
            <a:pPr algn="just"/>
            <a:endParaRPr lang="fr-FR" dirty="0">
              <a:solidFill>
                <a:srgbClr val="4BACC6"/>
              </a:solidFill>
            </a:endParaRPr>
          </a:p>
          <a:p>
            <a:pPr marL="0" indent="0" algn="just">
              <a:buNone/>
            </a:pPr>
            <a:r>
              <a:rPr lang="fr-FR" dirty="0">
                <a:solidFill>
                  <a:srgbClr val="4BACC6"/>
                </a:solidFill>
              </a:rPr>
              <a:t>Loire</a:t>
            </a:r>
          </a:p>
          <a:p>
            <a:pPr algn="just"/>
            <a:r>
              <a:rPr lang="fr-FR" dirty="0">
                <a:solidFill>
                  <a:srgbClr val="4BACC6"/>
                </a:solidFill>
              </a:rPr>
              <a:t>14 600 entreprises </a:t>
            </a:r>
          </a:p>
          <a:p>
            <a:pPr algn="just"/>
            <a:r>
              <a:rPr lang="fr-FR" dirty="0">
                <a:solidFill>
                  <a:srgbClr val="4BACC6"/>
                </a:solidFill>
              </a:rPr>
              <a:t>132 500 salariés (soit 69% des emplois salariés privés, sur 191 000 salariés au 31/12/2018)</a:t>
            </a:r>
          </a:p>
          <a:p>
            <a:pPr algn="just"/>
            <a:r>
              <a:rPr lang="fr-FR" dirty="0">
                <a:solidFill>
                  <a:srgbClr val="4BACC6"/>
                </a:solidFill>
              </a:rPr>
              <a:t>A mi avril, le secteur de l’industrie et les entreprises de moins de 20 salariés relativement plus nombreuses à y avoir recours sur notre territoire</a:t>
            </a:r>
          </a:p>
        </p:txBody>
      </p:sp>
    </p:spTree>
    <p:extLst>
      <p:ext uri="{BB962C8B-B14F-4D97-AF65-F5344CB8AC3E}">
        <p14:creationId xmlns:p14="http://schemas.microsoft.com/office/powerpoint/2010/main" val="211195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10</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 commerce</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019503"/>
            <a:ext cx="10515600" cy="5336847"/>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300" dirty="0"/>
              <a:t>Consommation des ménages en baisse de 17,9% en mars (sur un mois), </a:t>
            </a:r>
          </a:p>
          <a:p>
            <a:pPr marL="0" indent="0">
              <a:buNone/>
            </a:pPr>
            <a:r>
              <a:rPr lang="fr-FR" sz="3300" dirty="0"/>
              <a:t>-20,2% en avril</a:t>
            </a:r>
          </a:p>
          <a:p>
            <a:endParaRPr lang="fr-FR" dirty="0">
              <a:solidFill>
                <a:srgbClr val="4BACC6"/>
              </a:solidFill>
              <a:sym typeface="Wingdings" panose="05000000000000000000" pitchFamily="2" charset="2"/>
            </a:endParaRPr>
          </a:p>
          <a:p>
            <a:r>
              <a:rPr lang="fr-FR" sz="3300" dirty="0"/>
              <a:t>Cette baisse varie selon les produits (INSEE sauf automobile):</a:t>
            </a:r>
          </a:p>
          <a:p>
            <a:pPr lvl="1"/>
            <a:r>
              <a:rPr lang="fr-FR" dirty="0"/>
              <a:t>la consommation de biens fabriqués chute lourdement -42% puis -43% (habillement et textile -54% puis -67%)</a:t>
            </a:r>
          </a:p>
          <a:p>
            <a:pPr lvl="1"/>
            <a:r>
              <a:rPr lang="fr-FR" dirty="0"/>
              <a:t>les dépenses en énergie baissent fortement -11,4% puis -23%</a:t>
            </a:r>
          </a:p>
          <a:p>
            <a:pPr lvl="1"/>
            <a:r>
              <a:rPr lang="fr-FR" dirty="0"/>
              <a:t>seule la consommation alimentaire augmente sur deux mois +7,8% puis -5,4%(des différences selon les produits)</a:t>
            </a:r>
          </a:p>
          <a:p>
            <a:pPr lvl="1"/>
            <a:r>
              <a:rPr lang="fr-FR" dirty="0"/>
              <a:t>l’industrie Automobile: -89% des ventes par rapport à avril 2019, estimation à -20% à -35% en 2020 avec « un plan d’aide substantiel »</a:t>
            </a:r>
            <a:endParaRPr lang="fr-FR" dirty="0">
              <a:solidFill>
                <a:srgbClr val="4BACC6"/>
              </a:solidFill>
            </a:endParaRPr>
          </a:p>
          <a:p>
            <a:pPr lvl="1"/>
            <a:endParaRPr lang="fr-FR" dirty="0"/>
          </a:p>
          <a:p>
            <a:r>
              <a:rPr lang="fr-FR" sz="3300" dirty="0"/>
              <a:t>Impacts différents selon le type de commerce: 45% de commerces fermés en avril</a:t>
            </a:r>
          </a:p>
          <a:p>
            <a:pPr lvl="1"/>
            <a:r>
              <a:rPr lang="fr-FR" dirty="0"/>
              <a:t>E-commerce notamment les grands groupes et Grande distribution (y compris de proximité) : activité en hausse mais avec report sur le drive</a:t>
            </a:r>
          </a:p>
          <a:p>
            <a:pPr lvl="1"/>
            <a:r>
              <a:rPr lang="fr-FR" dirty="0"/>
              <a:t>Commerces essentiels « limitent la casse » avec toutefois un recul de leur activité (60 à 80% du chiffre d’affaires)</a:t>
            </a:r>
          </a:p>
          <a:p>
            <a:pPr lvl="1"/>
            <a:r>
              <a:rPr lang="fr-FR" dirty="0"/>
              <a:t>Les commerces liés aux loisirs: dépend de l’existence d’une plateforme numérique qui permet de « limiter la casse », maintenir un minimum d’activité</a:t>
            </a:r>
          </a:p>
          <a:p>
            <a:pPr lvl="1"/>
            <a:r>
              <a:rPr lang="fr-FR" dirty="0"/>
              <a:t>Les commerces de vêtements et de produits non essentiels: en chute libre</a:t>
            </a:r>
          </a:p>
          <a:p>
            <a:pPr lvl="1"/>
            <a:r>
              <a:rPr lang="fr-FR" dirty="0"/>
              <a:t>Commerce de gros: en difficulté, grosses difficultés avec HCR et restauration collective</a:t>
            </a:r>
          </a:p>
          <a:p>
            <a:pPr lvl="1"/>
            <a:r>
              <a:rPr lang="fr-FR" dirty="0"/>
              <a:t>Hôtels / Cafés / Restaurant :  sans activité aujourd’hui, en attente de reprise possiblement le 2 juin, plan de relance annoncé le 14 mai, de nombreuses variables vont influer: ouverture des frontières, mesures sanitaires, comportement des ménages… </a:t>
            </a:r>
            <a:endParaRPr lang="fr-FR" dirty="0">
              <a:sym typeface="Wingdings" panose="05000000000000000000" pitchFamily="2" charset="2"/>
            </a:endParaRPr>
          </a:p>
          <a:p>
            <a:pPr marL="457200" lvl="1" indent="0">
              <a:buNone/>
            </a:pPr>
            <a:r>
              <a:rPr lang="fr-FR" dirty="0">
                <a:sym typeface="Wingdings" panose="05000000000000000000" pitchFamily="2" charset="2"/>
              </a:rPr>
              <a:t> Aujourd’hui, malgré la réouverture, la question de la rentabilité se pose. </a:t>
            </a:r>
            <a:endParaRPr lang="fr-FR" dirty="0"/>
          </a:p>
          <a:p>
            <a:endParaRPr lang="fr-FR" dirty="0"/>
          </a:p>
          <a:p>
            <a:r>
              <a:rPr lang="fr-FR" sz="3300" dirty="0"/>
              <a:t>Difficultés d’accès aux prêts pour certains: rentabilité, problème de possession d’actifs… </a:t>
            </a:r>
          </a:p>
          <a:p>
            <a:r>
              <a:rPr lang="fr-FR" sz="3400" dirty="0"/>
              <a:t>Quelques difficultés d’approvisionnement pour certains commerces en ce moment ou à venir</a:t>
            </a:r>
          </a:p>
          <a:p>
            <a:pPr marL="457200" lvl="1" indent="0">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4032170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11</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L’agriculture</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199697" y="1763771"/>
            <a:ext cx="11792606" cy="4351338"/>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600" dirty="0">
                <a:sym typeface="Wingdings" panose="05000000000000000000" pitchFamily="2" charset="2"/>
              </a:rPr>
              <a:t>Un secteur essentiel dans la crise pour fournir notamment l’industrie agro-alimentaire et éviter les ruptures dans les commerces </a:t>
            </a:r>
          </a:p>
          <a:p>
            <a:pPr lvl="1" algn="just">
              <a:buFont typeface="Wingdings" panose="05000000000000000000" pitchFamily="2" charset="2"/>
              <a:buChar char="è"/>
            </a:pPr>
            <a:r>
              <a:rPr lang="fr-FR" sz="1600" dirty="0">
                <a:sym typeface="Wingdings" panose="05000000000000000000" pitchFamily="2" charset="2"/>
              </a:rPr>
              <a:t>Pas de rupture aujourd’hui ou à venir, certains produits sont surveillés (exemple: le blé nombreux usages, forte consommation nationale et exportations importantes)</a:t>
            </a:r>
          </a:p>
          <a:p>
            <a:pPr lvl="1" algn="just">
              <a:buFont typeface="Wingdings" panose="05000000000000000000" pitchFamily="2" charset="2"/>
              <a:buChar char="è"/>
            </a:pPr>
            <a:endParaRPr lang="fr-FR" sz="1000" dirty="0">
              <a:sym typeface="Wingdings" panose="05000000000000000000" pitchFamily="2" charset="2"/>
            </a:endParaRPr>
          </a:p>
          <a:p>
            <a:pPr algn="just"/>
            <a:r>
              <a:rPr lang="fr-FR" sz="1600" dirty="0">
                <a:sym typeface="Wingdings" panose="05000000000000000000" pitchFamily="2" charset="2"/>
              </a:rPr>
              <a:t>Maintien activité sous condition de ne pas connaitre de rupture dans la chaîne (ramassage, </a:t>
            </a:r>
            <a:r>
              <a:rPr lang="fr-FR" sz="1600" dirty="0" err="1">
                <a:sym typeface="Wingdings" panose="05000000000000000000" pitchFamily="2" charset="2"/>
              </a:rPr>
              <a:t>approvis</a:t>
            </a:r>
            <a:r>
              <a:rPr lang="fr-FR" sz="1600" dirty="0">
                <a:sym typeface="Wingdings" panose="05000000000000000000" pitchFamily="2" charset="2"/>
              </a:rPr>
              <a:t>. en emballage…)</a:t>
            </a:r>
          </a:p>
          <a:p>
            <a:pPr algn="just"/>
            <a:endParaRPr lang="fr-FR" sz="1000" dirty="0">
              <a:sym typeface="Wingdings" panose="05000000000000000000" pitchFamily="2" charset="2"/>
            </a:endParaRPr>
          </a:p>
          <a:p>
            <a:pPr algn="just"/>
            <a:r>
              <a:rPr lang="fr-FR" sz="1600" dirty="0">
                <a:sym typeface="Wingdings" panose="05000000000000000000" pitchFamily="2" charset="2"/>
              </a:rPr>
              <a:t>Le succès des circuits courts et des initiatives sur ramasser soi-même des légumes dans le cadre d’une société qui repenserait son mode de fonctionnement  Quid de la poursuite de ses comportements? De nouvelles habitudes? Une parenthèse? </a:t>
            </a:r>
          </a:p>
          <a:p>
            <a:pPr algn="just"/>
            <a:endParaRPr lang="fr-FR" sz="1000" dirty="0">
              <a:sym typeface="Wingdings" panose="05000000000000000000" pitchFamily="2" charset="2"/>
            </a:endParaRPr>
          </a:p>
          <a:p>
            <a:pPr algn="just"/>
            <a:r>
              <a:rPr lang="fr-FR" sz="1600" dirty="0">
                <a:sym typeface="Wingdings" panose="05000000000000000000" pitchFamily="2" charset="2"/>
              </a:rPr>
              <a:t> Points de vigilance:</a:t>
            </a:r>
          </a:p>
          <a:p>
            <a:pPr lvl="1" algn="just"/>
            <a:r>
              <a:rPr lang="fr-FR" sz="1600" dirty="0">
                <a:sym typeface="Wingdings" panose="05000000000000000000" pitchFamily="2" charset="2"/>
              </a:rPr>
              <a:t>Pour certains, trouver la main d’œuvre nécessaire en « quantité et qualité » dans les jours et mois à venir pour le ramassage des fruits par exemple (compétences nécessaires, saisonniers habituels…).</a:t>
            </a:r>
          </a:p>
          <a:p>
            <a:pPr lvl="1" algn="just"/>
            <a:r>
              <a:rPr lang="fr-FR" sz="1600" dirty="0">
                <a:sym typeface="Wingdings" panose="05000000000000000000" pitchFamily="2" charset="2"/>
              </a:rPr>
              <a:t>Parfois de nécessaires sacrifices pour maintenir à flot les productions et l’activité (notamment sur les prix avec l’exemple du lait avec de la surproduction). </a:t>
            </a:r>
          </a:p>
          <a:p>
            <a:pPr lvl="1" algn="just"/>
            <a:r>
              <a:rPr lang="fr-FR" sz="1600" dirty="0">
                <a:sym typeface="Wingdings" panose="05000000000000000000" pitchFamily="2" charset="2"/>
              </a:rPr>
              <a:t>Des gains compensés par des pertes (ex: blé avec hausse de la consommation de la farine par les ménages mais baisse par les pros)</a:t>
            </a:r>
          </a:p>
          <a:p>
            <a:pPr lvl="1" algn="just"/>
            <a:r>
              <a:rPr lang="fr-FR" sz="1600" dirty="0">
                <a:sym typeface="Wingdings" panose="05000000000000000000" pitchFamily="2" charset="2"/>
              </a:rPr>
              <a:t>De fortes différences selon les échelons locaux.</a:t>
            </a:r>
          </a:p>
          <a:p>
            <a:pPr lvl="1" algn="just"/>
            <a:r>
              <a:rPr lang="fr-FR" sz="1600" dirty="0">
                <a:sym typeface="Wingdings" panose="05000000000000000000" pitchFamily="2" charset="2"/>
              </a:rPr>
              <a:t>La montée des prix dans un contexte où les ménages font attention à leur pouvoir d’achat. </a:t>
            </a:r>
          </a:p>
        </p:txBody>
      </p:sp>
    </p:spTree>
    <p:extLst>
      <p:ext uri="{BB962C8B-B14F-4D97-AF65-F5344CB8AC3E}">
        <p14:creationId xmlns:p14="http://schemas.microsoft.com/office/powerpoint/2010/main" val="3328823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69E5E36-1CD8-4E87-8574-365E86F3833D}"/>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A036E677-DCEC-4E2C-91C9-8F42AABB8ED1}"/>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94CD97AB-BA0F-488C-82EB-8EA49068F495}"/>
              </a:ext>
            </a:extLst>
          </p:cNvPr>
          <p:cNvSpPr>
            <a:spLocks noGrp="1"/>
          </p:cNvSpPr>
          <p:nvPr>
            <p:ph type="sldNum" sz="quarter" idx="12"/>
          </p:nvPr>
        </p:nvSpPr>
        <p:spPr/>
        <p:txBody>
          <a:bodyPr/>
          <a:lstStyle/>
          <a:p>
            <a:fld id="{FEE93B5A-22E7-4ADD-91D5-441D0950230A}" type="slidenum">
              <a:rPr lang="fr-FR" smtClean="0"/>
              <a:t>12</a:t>
            </a:fld>
            <a:endParaRPr lang="fr-FR"/>
          </a:p>
        </p:txBody>
      </p:sp>
      <p:sp>
        <p:nvSpPr>
          <p:cNvPr id="5" name="Titre 1">
            <a:extLst>
              <a:ext uri="{FF2B5EF4-FFF2-40B4-BE49-F238E27FC236}">
                <a16:creationId xmlns:a16="http://schemas.microsoft.com/office/drawing/2014/main" id="{6DA6AA4E-F73C-4720-B310-AFAD2774AF08}"/>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L’industrie</a:t>
            </a:r>
          </a:p>
        </p:txBody>
      </p:sp>
      <p:sp>
        <p:nvSpPr>
          <p:cNvPr id="6" name="Espace réservé du contenu 2">
            <a:extLst>
              <a:ext uri="{FF2B5EF4-FFF2-40B4-BE49-F238E27FC236}">
                <a16:creationId xmlns:a16="http://schemas.microsoft.com/office/drawing/2014/main" id="{B73D0CEB-736F-43C3-A165-61A0CA99E437}"/>
              </a:ext>
            </a:extLst>
          </p:cNvPr>
          <p:cNvSpPr txBox="1">
            <a:spLocks/>
          </p:cNvSpPr>
          <p:nvPr/>
        </p:nvSpPr>
        <p:spPr>
          <a:xfrm>
            <a:off x="300143" y="1027906"/>
            <a:ext cx="8127124" cy="5225749"/>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Facteur le plus impactant: les débouchés, les entreprises concernées par le secteur de la santé s’en sortent mieux voire se développent, se diversifient et/ou saturent leur capacité de production</a:t>
            </a:r>
          </a:p>
          <a:p>
            <a:pPr lvl="1" algn="just">
              <a:buFont typeface="Wingdings" panose="05000000000000000000" pitchFamily="2" charset="2"/>
              <a:buChar char="è"/>
            </a:pPr>
            <a:r>
              <a:rPr lang="fr-FR" sz="2800" dirty="0">
                <a:sym typeface="Wingdings" panose="05000000000000000000" pitchFamily="2" charset="2"/>
              </a:rPr>
              <a:t>Textile médical, fabrication de composants de produits liés à la santé, pharmacie, fabrication de produits médicaux ou produits de première nécessité, agro-alimentaire (en général)…</a:t>
            </a:r>
            <a:endParaRPr lang="fr-FR" sz="2800" dirty="0"/>
          </a:p>
          <a:p>
            <a:pPr marL="0" indent="0" algn="just">
              <a:buNone/>
            </a:pPr>
            <a:endParaRPr lang="fr-FR" dirty="0"/>
          </a:p>
          <a:p>
            <a:pPr algn="just"/>
            <a:r>
              <a:rPr lang="fr-FR" dirty="0">
                <a:sym typeface="Wingdings" panose="05000000000000000000" pitchFamily="2" charset="2"/>
              </a:rPr>
              <a:t>Des bonnes nouvelles (surtout pour celles en lien avec la santé)</a:t>
            </a:r>
          </a:p>
          <a:p>
            <a:pPr lvl="1" algn="just"/>
            <a:r>
              <a:rPr lang="fr-FR" dirty="0">
                <a:sym typeface="Wingdings" panose="05000000000000000000" pitchFamily="2" charset="2"/>
              </a:rPr>
              <a:t>De nombreuses innovations</a:t>
            </a:r>
          </a:p>
          <a:p>
            <a:pPr lvl="1" algn="just"/>
            <a:r>
              <a:rPr lang="fr-FR" dirty="0">
                <a:sym typeface="Wingdings" panose="05000000000000000000" pitchFamily="2" charset="2"/>
              </a:rPr>
              <a:t>Une agilité de l’industrie pour réorienter la production sur les besoins actuels</a:t>
            </a:r>
          </a:p>
          <a:p>
            <a:pPr lvl="1" algn="just"/>
            <a:r>
              <a:rPr lang="fr-FR" dirty="0">
                <a:sym typeface="Wingdings" panose="05000000000000000000" pitchFamily="2" charset="2"/>
              </a:rPr>
              <a:t>Une diversification de l’activité pour certaines</a:t>
            </a:r>
          </a:p>
          <a:p>
            <a:pPr marL="457200" lvl="1" indent="0" algn="just">
              <a:buNone/>
            </a:pPr>
            <a:endParaRPr lang="fr-FR" dirty="0">
              <a:sym typeface="Wingdings" panose="05000000000000000000" pitchFamily="2" charset="2"/>
            </a:endParaRPr>
          </a:p>
          <a:p>
            <a:pPr algn="just"/>
            <a:r>
              <a:rPr lang="fr-FR" dirty="0">
                <a:sym typeface="Wingdings" panose="05000000000000000000" pitchFamily="2" charset="2"/>
              </a:rPr>
              <a:t>Chute de 44% de l’activité industrielle en moyenne (auto, </a:t>
            </a:r>
            <a:r>
              <a:rPr lang="fr-FR" dirty="0" err="1">
                <a:sym typeface="Wingdings" panose="05000000000000000000" pitchFamily="2" charset="2"/>
              </a:rPr>
              <a:t>aéro</a:t>
            </a:r>
            <a:r>
              <a:rPr lang="fr-FR" dirty="0">
                <a:sym typeface="Wingdings" panose="05000000000000000000" pitchFamily="2" charset="2"/>
              </a:rPr>
              <a:t>, sidérurgie -80%)</a:t>
            </a:r>
          </a:p>
          <a:p>
            <a:pPr algn="just"/>
            <a:r>
              <a:rPr lang="fr-FR" dirty="0">
                <a:sym typeface="Wingdings" panose="05000000000000000000" pitchFamily="2" charset="2"/>
              </a:rPr>
              <a:t>De nombreuses entreprises à l’arrêt et/ou en manque de commandes</a:t>
            </a:r>
          </a:p>
          <a:p>
            <a:pPr lvl="1" algn="just"/>
            <a:r>
              <a:rPr lang="fr-FR" dirty="0">
                <a:sym typeface="Wingdings" panose="05000000000000000000" pitchFamily="2" charset="2"/>
              </a:rPr>
              <a:t>les sous-traitants des secteurs de l’automobile, de l’aéronautique (nombreuses dans la Loire) </a:t>
            </a:r>
            <a:r>
              <a:rPr lang="fr-FR" dirty="0">
                <a:solidFill>
                  <a:srgbClr val="1EBC32"/>
                </a:solidFill>
                <a:sym typeface="Wingdings" panose="05000000000000000000" pitchFamily="2" charset="2"/>
              </a:rPr>
              <a:t></a:t>
            </a:r>
            <a:r>
              <a:rPr lang="fr-FR" dirty="0">
                <a:sym typeface="Wingdings" panose="05000000000000000000" pitchFamily="2" charset="2"/>
              </a:rPr>
              <a:t> risque d’effet domino (principal hantise de l’Etat)</a:t>
            </a:r>
          </a:p>
          <a:p>
            <a:pPr lvl="1" algn="just"/>
            <a:r>
              <a:rPr lang="fr-FR" dirty="0">
                <a:sym typeface="Wingdings" panose="05000000000000000000" pitchFamily="2" charset="2"/>
              </a:rPr>
              <a:t>la chimie</a:t>
            </a:r>
          </a:p>
          <a:p>
            <a:pPr lvl="1" algn="just"/>
            <a:r>
              <a:rPr lang="fr-FR" dirty="0">
                <a:sym typeface="Wingdings" panose="05000000000000000000" pitchFamily="2" charset="2"/>
              </a:rPr>
              <a:t>le textile habillement</a:t>
            </a:r>
          </a:p>
          <a:p>
            <a:pPr lvl="1" algn="just"/>
            <a:r>
              <a:rPr lang="fr-FR" dirty="0">
                <a:sym typeface="Wingdings" panose="05000000000000000000" pitchFamily="2" charset="2"/>
              </a:rPr>
              <a:t>le bois, l’imprimerie (hors emballage), la verrerie….</a:t>
            </a:r>
            <a:endParaRPr lang="fr-FR" dirty="0">
              <a:solidFill>
                <a:srgbClr val="4BACC6"/>
              </a:solidFill>
              <a:sym typeface="Wingdings" panose="05000000000000000000" pitchFamily="2" charset="2"/>
            </a:endParaRPr>
          </a:p>
          <a:p>
            <a:pPr lvl="1" algn="just">
              <a:buFont typeface="Wingdings" panose="05000000000000000000" pitchFamily="2" charset="2"/>
              <a:buChar char="è"/>
            </a:pPr>
            <a:endParaRPr lang="fr-FR" dirty="0">
              <a:solidFill>
                <a:srgbClr val="4BACC6"/>
              </a:solidFill>
            </a:endParaRPr>
          </a:p>
          <a:p>
            <a:pPr marL="457200" lvl="1" indent="0" algn="just">
              <a:buFont typeface="Arial" panose="020B0604020202020204" pitchFamily="34" charset="0"/>
              <a:buNone/>
            </a:pPr>
            <a:endParaRPr lang="fr-FR" dirty="0">
              <a:solidFill>
                <a:srgbClr val="4BACC6"/>
              </a:solidFill>
            </a:endParaRPr>
          </a:p>
        </p:txBody>
      </p:sp>
      <p:sp>
        <p:nvSpPr>
          <p:cNvPr id="7" name="Rectangle : coins arrondis 6">
            <a:extLst>
              <a:ext uri="{FF2B5EF4-FFF2-40B4-BE49-F238E27FC236}">
                <a16:creationId xmlns:a16="http://schemas.microsoft.com/office/drawing/2014/main" id="{1FCD156A-9C28-468A-BEB2-E01EC25BB56D}"/>
              </a:ext>
            </a:extLst>
          </p:cNvPr>
          <p:cNvSpPr/>
          <p:nvPr/>
        </p:nvSpPr>
        <p:spPr>
          <a:xfrm>
            <a:off x="9148657" y="2081049"/>
            <a:ext cx="2743200" cy="4095914"/>
          </a:xfrm>
          <a:prstGeom prst="roundRect">
            <a:avLst/>
          </a:prstGeom>
          <a:ln>
            <a:solidFill>
              <a:srgbClr val="4A6A7E"/>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fr-FR" dirty="0"/>
              <a:t>Enquête UIMM Loire:</a:t>
            </a:r>
          </a:p>
          <a:p>
            <a:pPr algn="just"/>
            <a:r>
              <a:rPr lang="fr-FR" dirty="0"/>
              <a:t>350 réponses sur 1250 entreprises représentant 24000 salariés</a:t>
            </a:r>
          </a:p>
          <a:p>
            <a:pPr algn="just"/>
            <a:endParaRPr lang="fr-FR" dirty="0"/>
          </a:p>
          <a:p>
            <a:pPr algn="just"/>
            <a:r>
              <a:rPr lang="fr-FR" dirty="0"/>
              <a:t>82% d’entreprises ne sont pas satisfaits de leurs carnets de commande</a:t>
            </a:r>
          </a:p>
          <a:p>
            <a:pPr algn="just"/>
            <a:endParaRPr lang="fr-FR" dirty="0"/>
          </a:p>
          <a:p>
            <a:pPr algn="just"/>
            <a:r>
              <a:rPr lang="fr-FR" dirty="0"/>
              <a:t>77% ont des problèmes de main d’</a:t>
            </a:r>
            <a:r>
              <a:rPr lang="fr-FR" dirty="0" err="1"/>
              <a:t>oeuvre</a:t>
            </a:r>
            <a:r>
              <a:rPr lang="fr-FR" dirty="0"/>
              <a:t> et/ou d’approvisionnement</a:t>
            </a:r>
          </a:p>
        </p:txBody>
      </p:sp>
    </p:spTree>
    <p:extLst>
      <p:ext uri="{BB962C8B-B14F-4D97-AF65-F5344CB8AC3E}">
        <p14:creationId xmlns:p14="http://schemas.microsoft.com/office/powerpoint/2010/main" val="188183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13</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 bâtiment</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690688"/>
            <a:ext cx="10515600" cy="4665662"/>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ym typeface="Wingdings" panose="05000000000000000000" pitchFamily="2" charset="2"/>
              </a:rPr>
              <a:t>89% d’activité en moins, 50% de salariés en activité partielle dans les 15 jours qui ont suivi le confinement</a:t>
            </a:r>
          </a:p>
          <a:p>
            <a:pPr marL="0" indent="0" algn="just">
              <a:buNone/>
            </a:pPr>
            <a:endParaRPr lang="fr-FR" sz="1600" dirty="0">
              <a:sym typeface="Wingdings" panose="05000000000000000000" pitchFamily="2" charset="2"/>
            </a:endParaRPr>
          </a:p>
          <a:p>
            <a:pPr algn="just"/>
            <a:r>
              <a:rPr lang="fr-FR" dirty="0">
                <a:sym typeface="Wingdings" panose="05000000000000000000" pitchFamily="2" charset="2"/>
              </a:rPr>
              <a:t>Des différences majeures selon le type de chantiers:</a:t>
            </a:r>
          </a:p>
          <a:p>
            <a:pPr lvl="1" algn="just"/>
            <a:r>
              <a:rPr lang="fr-FR" dirty="0">
                <a:sym typeface="Wingdings" panose="05000000000000000000" pitchFamily="2" charset="2"/>
              </a:rPr>
              <a:t>Les gros chantiers: difficile de respecter  des conditions sanitaires</a:t>
            </a:r>
          </a:p>
          <a:p>
            <a:pPr lvl="1" algn="just"/>
            <a:r>
              <a:rPr lang="fr-FR" dirty="0">
                <a:sym typeface="Wingdings" panose="05000000000000000000" pitchFamily="2" charset="2"/>
              </a:rPr>
              <a:t>La rénovation chez les particuliers pourrait connaître un frein dans un contexte où les foyers font attention à leur pouvoir d’achat</a:t>
            </a:r>
          </a:p>
          <a:p>
            <a:pPr lvl="1" algn="just"/>
            <a:r>
              <a:rPr lang="fr-FR" dirty="0">
                <a:sym typeface="Wingdings" panose="05000000000000000000" pitchFamily="2" charset="2"/>
              </a:rPr>
              <a:t>Les craintes des particuliers d’avoir des personnes chez eux limitent la reprise des chantiers</a:t>
            </a:r>
          </a:p>
          <a:p>
            <a:pPr lvl="1" algn="just"/>
            <a:r>
              <a:rPr lang="fr-FR" dirty="0">
                <a:sym typeface="Wingdings" panose="05000000000000000000" pitchFamily="2" charset="2"/>
              </a:rPr>
              <a:t>Maintien des chantiers de rénovation ou de construction dont le maître d’ouvrage est le secteur public (inquiétudes avec les élections)</a:t>
            </a:r>
          </a:p>
          <a:p>
            <a:pPr lvl="1" algn="just"/>
            <a:r>
              <a:rPr lang="fr-FR" dirty="0">
                <a:sym typeface="Wingdings" panose="05000000000000000000" pitchFamily="2" charset="2"/>
              </a:rPr>
              <a:t>L’investissement des entreprises s’est réduit, dans les mois à venir, ce ne sera pas nécessairement une priorité pour une entreprise</a:t>
            </a:r>
          </a:p>
          <a:p>
            <a:pPr marL="457200" lvl="1" indent="0" algn="just">
              <a:buNone/>
            </a:pPr>
            <a:r>
              <a:rPr lang="fr-FR" dirty="0">
                <a:solidFill>
                  <a:srgbClr val="1EBC32"/>
                </a:solidFill>
                <a:sym typeface="Wingdings" panose="05000000000000000000" pitchFamily="2" charset="2"/>
              </a:rPr>
              <a:t></a:t>
            </a:r>
            <a:r>
              <a:rPr lang="fr-FR" dirty="0">
                <a:sym typeface="Wingdings" panose="05000000000000000000" pitchFamily="2" charset="2"/>
              </a:rPr>
              <a:t> Reprise des chantiers en cours engendrera de l’activité à court terme mais inquiétude sur le carnet de commandes à moyen long terme</a:t>
            </a:r>
          </a:p>
          <a:p>
            <a:pPr lvl="1" algn="just"/>
            <a:endParaRPr lang="fr-FR" sz="1600" dirty="0">
              <a:sym typeface="Wingdings" panose="05000000000000000000" pitchFamily="2" charset="2"/>
            </a:endParaRPr>
          </a:p>
          <a:p>
            <a:pPr algn="just"/>
            <a:r>
              <a:rPr lang="fr-FR" dirty="0">
                <a:sym typeface="Wingdings" panose="05000000000000000000" pitchFamily="2" charset="2"/>
              </a:rPr>
              <a:t>L’intérim a pu permettre de réduire les effectifs sans licencier. </a:t>
            </a:r>
          </a:p>
          <a:p>
            <a:pPr algn="just"/>
            <a:endParaRPr lang="fr-FR" dirty="0">
              <a:sym typeface="Wingdings" panose="05000000000000000000" pitchFamily="2" charset="2"/>
            </a:endParaRPr>
          </a:p>
          <a:p>
            <a:pPr algn="just"/>
            <a:r>
              <a:rPr lang="fr-FR" dirty="0">
                <a:sym typeface="Wingdings" panose="05000000000000000000" pitchFamily="2" charset="2"/>
              </a:rPr>
              <a:t>Au quotidien, des corps de métiers qui doivent se coordonner, mais qui devront « s‘éviter ». </a:t>
            </a:r>
          </a:p>
          <a:p>
            <a:pPr algn="just"/>
            <a:endParaRPr lang="fr-FR" dirty="0">
              <a:sym typeface="Wingdings" panose="05000000000000000000" pitchFamily="2" charset="2"/>
            </a:endParaRPr>
          </a:p>
          <a:p>
            <a:pPr algn="just"/>
            <a:r>
              <a:rPr lang="fr-FR" dirty="0">
                <a:sym typeface="Wingdings" panose="05000000000000000000" pitchFamily="2" charset="2"/>
              </a:rPr>
              <a:t>Problèmes d’approvisionnement à certaines échelles locales. </a:t>
            </a:r>
          </a:p>
          <a:p>
            <a:pPr marL="0" indent="0" algn="just">
              <a:buNone/>
            </a:pPr>
            <a:endParaRPr lang="fr-FR" sz="1600" dirty="0">
              <a:sym typeface="Wingdings" panose="05000000000000000000" pitchFamily="2" charset="2"/>
            </a:endParaRPr>
          </a:p>
          <a:p>
            <a:pPr algn="just"/>
            <a:r>
              <a:rPr lang="fr-FR" dirty="0">
                <a:sym typeface="Wingdings" panose="05000000000000000000" pitchFamily="2" charset="2"/>
              </a:rPr>
              <a:t>La question de la prise en charge des surcoûts liés à la sécurité (nombre de personnes dans les camions par exemple) et l’allongement de la durée des chantiers?</a:t>
            </a:r>
          </a:p>
          <a:p>
            <a:pPr algn="just"/>
            <a:endParaRPr lang="fr-FR" dirty="0">
              <a:sym typeface="Wingdings" panose="05000000000000000000" pitchFamily="2" charset="2"/>
            </a:endParaRPr>
          </a:p>
          <a:p>
            <a:pPr algn="just"/>
            <a:r>
              <a:rPr lang="fr-FR" dirty="0">
                <a:sym typeface="Wingdings" panose="05000000000000000000" pitchFamily="2" charset="2"/>
              </a:rPr>
              <a:t>Une reprise progressive de l’activité dans le secteur, de l’activité dans les mois à venir. Des interrogations et des inquiétudes sur la fin de l’année. </a:t>
            </a:r>
          </a:p>
        </p:txBody>
      </p:sp>
    </p:spTree>
    <p:extLst>
      <p:ext uri="{BB962C8B-B14F-4D97-AF65-F5344CB8AC3E}">
        <p14:creationId xmlns:p14="http://schemas.microsoft.com/office/powerpoint/2010/main" val="1368943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14</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services (1/2)</a:t>
            </a:r>
          </a:p>
          <a:p>
            <a:r>
              <a:rPr lang="fr-FR" dirty="0"/>
              <a:t>Transport-Logistique</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ym typeface="Wingdings" panose="05000000000000000000" pitchFamily="2" charset="2"/>
              </a:rPr>
              <a:t>La chaîne logistique a été fortement perturbée notamment à l'international avec une baisse des exportations de 6,5% et des importations de 5,9%</a:t>
            </a:r>
          </a:p>
          <a:p>
            <a:pPr lvl="1" algn="just">
              <a:buFont typeface="Wingdings" panose="05000000000000000000" pitchFamily="2" charset="2"/>
              <a:buChar char="è"/>
            </a:pPr>
            <a:r>
              <a:rPr lang="fr-FR" dirty="0">
                <a:sym typeface="Wingdings" panose="05000000000000000000" pitchFamily="2" charset="2"/>
              </a:rPr>
              <a:t>Rupture d’approvisionnements sur certains produits </a:t>
            </a:r>
          </a:p>
          <a:p>
            <a:pPr algn="just"/>
            <a:endParaRPr lang="fr-FR" dirty="0">
              <a:sym typeface="Wingdings" panose="05000000000000000000" pitchFamily="2" charset="2"/>
            </a:endParaRPr>
          </a:p>
          <a:p>
            <a:pPr algn="just"/>
            <a:r>
              <a:rPr lang="fr-FR" dirty="0">
                <a:sym typeface="Wingdings" panose="05000000000000000000" pitchFamily="2" charset="2"/>
              </a:rPr>
              <a:t>Plus de 50% de camions à l’arrêt</a:t>
            </a:r>
          </a:p>
          <a:p>
            <a:pPr lvl="1" algn="just"/>
            <a:r>
              <a:rPr lang="fr-FR" dirty="0">
                <a:sym typeface="Wingdings" panose="05000000000000000000" pitchFamily="2" charset="2"/>
              </a:rPr>
              <a:t>Problèmes de rentabilité pour les transporteurs  de marchandises (charges à l’aller et au retour, difficulté à diversifier des marchandises au sein des camions</a:t>
            </a:r>
            <a:r>
              <a:rPr lang="fr-FR">
                <a:sym typeface="Wingdings" panose="05000000000000000000" pitchFamily="2" charset="2"/>
              </a:rPr>
              <a:t>, coûts fixes…)</a:t>
            </a:r>
            <a:endParaRPr lang="fr-FR" dirty="0">
              <a:sym typeface="Wingdings" panose="05000000000000000000" pitchFamily="2" charset="2"/>
            </a:endParaRPr>
          </a:p>
          <a:p>
            <a:pPr lvl="1" algn="just"/>
            <a:r>
              <a:rPr lang="fr-FR" dirty="0">
                <a:sym typeface="Wingdings" panose="05000000000000000000" pitchFamily="2" charset="2"/>
              </a:rPr>
              <a:t>Hausse des coûts de transport qui pourraient engendrer paradoxalement une baisse des prix du transport du fait de la concurrence et de la surcapacité actuelle. </a:t>
            </a:r>
          </a:p>
          <a:p>
            <a:pPr algn="just"/>
            <a:endParaRPr lang="fr-FR" dirty="0">
              <a:sym typeface="Wingdings" panose="05000000000000000000" pitchFamily="2" charset="2"/>
            </a:endParaRPr>
          </a:p>
          <a:p>
            <a:pPr algn="just"/>
            <a:r>
              <a:rPr lang="fr-FR" dirty="0">
                <a:sym typeface="Wingdings" panose="05000000000000000000" pitchFamily="2" charset="2"/>
              </a:rPr>
              <a:t>Difficultés pour exercer le métier de transporteur avec la fermeture des aires d’autoroute (réouvertes partielles aujourd’hui mais accès parfois contraints) et ouvertures des sanitaires .</a:t>
            </a:r>
          </a:p>
          <a:p>
            <a:pPr marL="0" indent="0" algn="just">
              <a:buNone/>
            </a:pPr>
            <a:endParaRPr lang="fr-FR" dirty="0">
              <a:sym typeface="Wingdings" panose="05000000000000000000" pitchFamily="2" charset="2"/>
            </a:endParaRPr>
          </a:p>
          <a:p>
            <a:pPr algn="just"/>
            <a:r>
              <a:rPr lang="fr-FR" dirty="0">
                <a:sym typeface="Wingdings" panose="05000000000000000000" pitchFamily="2" charset="2"/>
              </a:rPr>
              <a:t>Le transport de voyageurs:</a:t>
            </a:r>
          </a:p>
          <a:p>
            <a:pPr lvl="1" algn="just"/>
            <a:r>
              <a:rPr lang="fr-FR" dirty="0">
                <a:sym typeface="Wingdings" panose="05000000000000000000" pitchFamily="2" charset="2"/>
              </a:rPr>
              <a:t>Les lignes régulières bus, trams et cars (échelle locale) attendent le redémarrage de l’activité avec des inquiétudes fortes sur les conditions de sécurité et l’application des gestes barrières.</a:t>
            </a:r>
          </a:p>
          <a:p>
            <a:pPr lvl="1" algn="just"/>
            <a:r>
              <a:rPr lang="fr-FR" dirty="0">
                <a:sym typeface="Wingdings" panose="05000000000000000000" pitchFamily="2" charset="2"/>
              </a:rPr>
              <a:t>Le transport en train ou en avion: des inquiétudes fortes sur la rentabilité (2/3 de remplissage pour être rentable, 1 siège sur 2 condamné?)</a:t>
            </a:r>
          </a:p>
        </p:txBody>
      </p:sp>
    </p:spTree>
    <p:extLst>
      <p:ext uri="{BB962C8B-B14F-4D97-AF65-F5344CB8AC3E}">
        <p14:creationId xmlns:p14="http://schemas.microsoft.com/office/powerpoint/2010/main" val="2072725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15</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services (2/2)</a:t>
            </a:r>
          </a:p>
          <a:p>
            <a:r>
              <a:rPr lang="fr-FR" dirty="0"/>
              <a:t>Autres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ym typeface="Wingdings" panose="05000000000000000000" pitchFamily="2" charset="2"/>
              </a:rPr>
              <a:t>Santé et action sociale: un besoin fort et évident.</a:t>
            </a:r>
          </a:p>
          <a:p>
            <a:pPr algn="just"/>
            <a:endParaRPr lang="fr-FR" dirty="0">
              <a:sym typeface="Wingdings" panose="05000000000000000000" pitchFamily="2" charset="2"/>
            </a:endParaRPr>
          </a:p>
          <a:p>
            <a:pPr algn="just"/>
            <a:r>
              <a:rPr lang="fr-FR" dirty="0">
                <a:sym typeface="Wingdings" panose="05000000000000000000" pitchFamily="2" charset="2"/>
              </a:rPr>
              <a:t>Nettoyage en forte hausse depuis la reprise du 11 mai qui marque le début du déconfinement</a:t>
            </a:r>
          </a:p>
          <a:p>
            <a:pPr algn="just"/>
            <a:endParaRPr lang="fr-FR" dirty="0">
              <a:sym typeface="Wingdings" panose="05000000000000000000" pitchFamily="2" charset="2"/>
            </a:endParaRPr>
          </a:p>
          <a:p>
            <a:pPr algn="just"/>
            <a:r>
              <a:rPr lang="fr-FR" dirty="0">
                <a:sym typeface="Wingdings" panose="05000000000000000000" pitchFamily="2" charset="2"/>
              </a:rPr>
              <a:t>Des secteurs sinistrés: culture, événementiel, sport, tourisme, intérim…</a:t>
            </a:r>
          </a:p>
          <a:p>
            <a:pPr lvl="1" algn="just"/>
            <a:r>
              <a:rPr lang="fr-FR" dirty="0">
                <a:sym typeface="Wingdings" panose="05000000000000000000" pitchFamily="2" charset="2"/>
              </a:rPr>
              <a:t>A l’arrêt pendant le confinement, attente de début juin pour redémarrer avec des interrogations comme le nombre de personnes maximum autorisé sur un lieu, un événement…</a:t>
            </a:r>
          </a:p>
          <a:p>
            <a:pPr lvl="1" algn="just"/>
            <a:r>
              <a:rPr lang="fr-FR" dirty="0">
                <a:sym typeface="Wingdings" panose="05000000000000000000" pitchFamily="2" charset="2"/>
              </a:rPr>
              <a:t>Un secteur dont l’impact emploi est important: les salariés du secteur + l’ensemble des activités connexes (standistes, traiteurs, animation….)</a:t>
            </a:r>
            <a:endParaRPr lang="fr-FR" dirty="0"/>
          </a:p>
          <a:p>
            <a:pPr marL="457200" lvl="1" indent="0" algn="just">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2828327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16</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Projection:</a:t>
            </a:r>
          </a:p>
          <a:p>
            <a:r>
              <a:rPr lang="fr-FR" dirty="0"/>
              <a:t>Les possibles leviers/amortisseurs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Le plan de relance actuellement en place et ceux à venir pour soutenir les entreprises de certains secteurs et/ou relancer la consommation des ménages</a:t>
            </a:r>
          </a:p>
          <a:p>
            <a:pPr algn="just"/>
            <a:endParaRPr lang="fr-FR" sz="2400" dirty="0"/>
          </a:p>
          <a:p>
            <a:pPr algn="just"/>
            <a:r>
              <a:rPr lang="fr-FR" dirty="0"/>
              <a:t>Contribution européenne: plan global de relance</a:t>
            </a:r>
          </a:p>
          <a:p>
            <a:pPr lvl="1" algn="just"/>
            <a:r>
              <a:rPr lang="fr-FR" dirty="0"/>
              <a:t>Le montant: 500, 1 000 à 2 000 milliards ?</a:t>
            </a:r>
          </a:p>
          <a:p>
            <a:pPr lvl="1" algn="just"/>
            <a:r>
              <a:rPr lang="fr-FR" dirty="0"/>
              <a:t>La part pour la France ? 20%</a:t>
            </a:r>
          </a:p>
          <a:p>
            <a:pPr lvl="1" algn="just"/>
            <a:r>
              <a:rPr lang="fr-FR" dirty="0"/>
              <a:t>L’usage? La répartition entre régions? Ou bien un plan centralisé? </a:t>
            </a:r>
          </a:p>
          <a:p>
            <a:pPr lvl="1" algn="just"/>
            <a:r>
              <a:rPr lang="fr-FR" dirty="0"/>
              <a:t>Poursuite des discussions 2</a:t>
            </a:r>
            <a:r>
              <a:rPr lang="fr-FR" baseline="30000" dirty="0"/>
              <a:t>ème</a:t>
            </a:r>
            <a:r>
              <a:rPr lang="fr-FR" dirty="0"/>
              <a:t> ou 3</a:t>
            </a:r>
            <a:r>
              <a:rPr lang="fr-FR" baseline="30000" dirty="0"/>
              <a:t>ème</a:t>
            </a:r>
            <a:r>
              <a:rPr lang="fr-FR" dirty="0"/>
              <a:t> semaine de mai</a:t>
            </a:r>
          </a:p>
          <a:p>
            <a:pPr algn="just"/>
            <a:endParaRPr lang="fr-FR" sz="2400" dirty="0">
              <a:solidFill>
                <a:srgbClr val="4BACC6"/>
              </a:solidFill>
              <a:sym typeface="Wingdings" panose="05000000000000000000" pitchFamily="2" charset="2"/>
            </a:endParaRPr>
          </a:p>
          <a:p>
            <a:pPr algn="just"/>
            <a:r>
              <a:rPr lang="fr-FR" dirty="0">
                <a:sym typeface="Wingdings" panose="05000000000000000000" pitchFamily="2" charset="2"/>
              </a:rPr>
              <a:t>Le maintien et « la relance? » de la commande publique (en plus?)</a:t>
            </a:r>
          </a:p>
          <a:p>
            <a:pPr algn="just"/>
            <a:endParaRPr lang="fr-FR" dirty="0">
              <a:sym typeface="Wingdings" panose="05000000000000000000" pitchFamily="2" charset="2"/>
            </a:endParaRPr>
          </a:p>
          <a:p>
            <a:pPr algn="just"/>
            <a:r>
              <a:rPr lang="fr-FR" dirty="0">
                <a:sym typeface="Wingdings" panose="05000000000000000000" pitchFamily="2" charset="2"/>
              </a:rPr>
              <a:t>Un calendrier de reprise clair pour donner un maximum de visibilité aux entreprises. </a:t>
            </a:r>
          </a:p>
          <a:p>
            <a:pPr algn="just"/>
            <a:endParaRPr lang="fr-FR" sz="2400" dirty="0">
              <a:sym typeface="Wingdings" panose="05000000000000000000" pitchFamily="2" charset="2"/>
            </a:endParaRPr>
          </a:p>
          <a:p>
            <a:pPr algn="just"/>
            <a:r>
              <a:rPr lang="fr-FR" dirty="0">
                <a:sym typeface="Wingdings" panose="05000000000000000000" pitchFamily="2" charset="2"/>
              </a:rPr>
              <a:t>Les enseignements de la crise: retour à une production nationale plus importante?</a:t>
            </a:r>
          </a:p>
          <a:p>
            <a:pPr algn="just"/>
            <a:endParaRPr lang="fr-FR" sz="2400" dirty="0">
              <a:sym typeface="Wingdings" panose="05000000000000000000" pitchFamily="2" charset="2"/>
            </a:endParaRPr>
          </a:p>
          <a:p>
            <a:pPr algn="just"/>
            <a:r>
              <a:rPr lang="fr-FR" dirty="0">
                <a:sym typeface="Wingdings" panose="05000000000000000000" pitchFamily="2" charset="2"/>
              </a:rPr>
              <a:t>Des pyramides des âges déséquilibrées avec de nombreux séniors (transport et industrie) avec la problématique des pertes de compétences</a:t>
            </a:r>
            <a:endParaRPr lang="fr-FR" dirty="0">
              <a:solidFill>
                <a:srgbClr val="4BACC6"/>
              </a:solidFill>
            </a:endParaRPr>
          </a:p>
          <a:p>
            <a:pPr marL="457200" lvl="1" indent="0" algn="just">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2021015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17</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Projection:</a:t>
            </a:r>
          </a:p>
          <a:p>
            <a:r>
              <a:rPr lang="fr-FR" dirty="0"/>
              <a:t>Les inconnus (encore nombreux)</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La dépendance aux autres : pour les sous-traitants avec un possible calendrier décalé selon « le niveau de sous-traitance », en matière d’approvisionnement…</a:t>
            </a:r>
          </a:p>
          <a:p>
            <a:pPr algn="just"/>
            <a:r>
              <a:rPr lang="fr-FR" dirty="0">
                <a:sym typeface="Wingdings" panose="05000000000000000000" pitchFamily="2" charset="2"/>
              </a:rPr>
              <a:t>Le commerce extérieur et les marchés internationaux</a:t>
            </a:r>
          </a:p>
          <a:p>
            <a:pPr algn="just"/>
            <a:r>
              <a:rPr lang="fr-FR" dirty="0">
                <a:sym typeface="Wingdings" panose="05000000000000000000" pitchFamily="2" charset="2"/>
              </a:rPr>
              <a:t>La concurrence internationale avec des reprises décalées</a:t>
            </a:r>
          </a:p>
          <a:p>
            <a:pPr algn="just"/>
            <a:r>
              <a:rPr lang="fr-FR" dirty="0">
                <a:sym typeface="Wingdings" panose="05000000000000000000" pitchFamily="2" charset="2"/>
              </a:rPr>
              <a:t>Une visibilité à court-terme pour de nombreux secteurs (projection à fin 2020 au mieux)</a:t>
            </a:r>
          </a:p>
          <a:p>
            <a:pPr algn="just"/>
            <a:r>
              <a:rPr lang="fr-FR" dirty="0">
                <a:sym typeface="Wingdings" panose="05000000000000000000" pitchFamily="2" charset="2"/>
              </a:rPr>
              <a:t>Accès au PGE, PGES</a:t>
            </a:r>
          </a:p>
          <a:p>
            <a:pPr algn="just"/>
            <a:r>
              <a:rPr lang="fr-FR" dirty="0">
                <a:sym typeface="Wingdings" panose="05000000000000000000" pitchFamily="2" charset="2"/>
              </a:rPr>
              <a:t>Reprise de la consommation des ménages, de manière plus globale quel comportement attendre des ménages (maintien des nouvelles habitudes, reprise, peur, stress…)</a:t>
            </a:r>
          </a:p>
          <a:p>
            <a:pPr algn="just"/>
            <a:r>
              <a:rPr lang="fr-FR" dirty="0">
                <a:sym typeface="Wingdings" panose="05000000000000000000" pitchFamily="2" charset="2"/>
              </a:rPr>
              <a:t>Retour à leur poste des actifs en emploi (garde d’enfants, personnes fragiles…) et donc autant de compétences possiblement non disponibles</a:t>
            </a:r>
          </a:p>
          <a:p>
            <a:pPr lvl="1" algn="just">
              <a:buFont typeface="Wingdings" panose="05000000000000000000" pitchFamily="2" charset="2"/>
              <a:buChar char="è"/>
            </a:pPr>
            <a:endParaRPr lang="fr-FR" dirty="0">
              <a:solidFill>
                <a:srgbClr val="4BACC6"/>
              </a:solidFill>
            </a:endParaRPr>
          </a:p>
          <a:p>
            <a:pPr marL="457200" lvl="1" indent="0" algn="just">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1492534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88681E5-3D4D-4BD1-851C-C62845904D38}"/>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04260B67-3572-4937-A3DB-73EBCCE93B5D}"/>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60E67C71-38EB-4F71-AA24-042C17B7680E}"/>
              </a:ext>
            </a:extLst>
          </p:cNvPr>
          <p:cNvSpPr>
            <a:spLocks noGrp="1"/>
          </p:cNvSpPr>
          <p:nvPr>
            <p:ph type="sldNum" sz="quarter" idx="12"/>
          </p:nvPr>
        </p:nvSpPr>
        <p:spPr/>
        <p:txBody>
          <a:bodyPr/>
          <a:lstStyle/>
          <a:p>
            <a:fld id="{FEE93B5A-22E7-4ADD-91D5-441D0950230A}" type="slidenum">
              <a:rPr lang="fr-FR" smtClean="0"/>
              <a:t>18</a:t>
            </a:fld>
            <a:endParaRPr lang="fr-FR"/>
          </a:p>
        </p:txBody>
      </p:sp>
      <p:sp>
        <p:nvSpPr>
          <p:cNvPr id="5" name="Titre 1">
            <a:extLst>
              <a:ext uri="{FF2B5EF4-FFF2-40B4-BE49-F238E27FC236}">
                <a16:creationId xmlns:a16="http://schemas.microsoft.com/office/drawing/2014/main" id="{31A9C195-9F8F-40C0-92CF-C5D7250DB57F}"/>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Se positionner dans le temps</a:t>
            </a:r>
          </a:p>
        </p:txBody>
      </p:sp>
      <p:graphicFrame>
        <p:nvGraphicFramePr>
          <p:cNvPr id="7" name="Diagramme 6">
            <a:extLst>
              <a:ext uri="{FF2B5EF4-FFF2-40B4-BE49-F238E27FC236}">
                <a16:creationId xmlns:a16="http://schemas.microsoft.com/office/drawing/2014/main" id="{575EE444-EF24-4A78-9DEC-BFB458CF5DA5}"/>
              </a:ext>
            </a:extLst>
          </p:cNvPr>
          <p:cNvGraphicFramePr/>
          <p:nvPr>
            <p:extLst>
              <p:ext uri="{D42A27DB-BD31-4B8C-83A1-F6EECF244321}">
                <p14:modId xmlns:p14="http://schemas.microsoft.com/office/powerpoint/2010/main" val="1024875522"/>
              </p:ext>
            </p:extLst>
          </p:nvPr>
        </p:nvGraphicFramePr>
        <p:xfrm>
          <a:off x="388884" y="1690688"/>
          <a:ext cx="11519338" cy="2125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ZoneTexte 7">
            <a:extLst>
              <a:ext uri="{FF2B5EF4-FFF2-40B4-BE49-F238E27FC236}">
                <a16:creationId xmlns:a16="http://schemas.microsoft.com/office/drawing/2014/main" id="{A88B9907-E682-4C09-A215-BB048A5B48B0}"/>
              </a:ext>
            </a:extLst>
          </p:cNvPr>
          <p:cNvSpPr txBox="1"/>
          <p:nvPr/>
        </p:nvSpPr>
        <p:spPr>
          <a:xfrm>
            <a:off x="252253" y="3259061"/>
            <a:ext cx="2288703" cy="2585323"/>
          </a:xfrm>
          <a:prstGeom prst="rect">
            <a:avLst/>
          </a:prstGeom>
          <a:noFill/>
        </p:spPr>
        <p:txBody>
          <a:bodyPr wrap="none" rtlCol="0">
            <a:spAutoFit/>
          </a:bodyPr>
          <a:lstStyle/>
          <a:p>
            <a:pPr algn="ctr"/>
            <a:r>
              <a:rPr lang="fr-FR" dirty="0"/>
              <a:t>Grande distribution</a:t>
            </a:r>
          </a:p>
          <a:p>
            <a:pPr algn="ctr"/>
            <a:r>
              <a:rPr lang="fr-FR" dirty="0"/>
              <a:t>Activités liés à la santé</a:t>
            </a:r>
          </a:p>
          <a:p>
            <a:pPr algn="ctr"/>
            <a:r>
              <a:rPr lang="fr-FR" dirty="0"/>
              <a:t>Santé et action sociale</a:t>
            </a:r>
          </a:p>
          <a:p>
            <a:pPr algn="ctr"/>
            <a:r>
              <a:rPr lang="fr-FR" dirty="0"/>
              <a:t>Administration</a:t>
            </a:r>
          </a:p>
          <a:p>
            <a:pPr algn="ctr"/>
            <a:r>
              <a:rPr lang="fr-FR" dirty="0"/>
              <a:t>Agro-alimentaire</a:t>
            </a:r>
          </a:p>
          <a:p>
            <a:pPr algn="ctr"/>
            <a:r>
              <a:rPr lang="fr-FR" dirty="0"/>
              <a:t>Nettoyage</a:t>
            </a:r>
          </a:p>
          <a:p>
            <a:pPr algn="ctr"/>
            <a:r>
              <a:rPr lang="fr-FR" dirty="0"/>
              <a:t>Agriculture</a:t>
            </a:r>
          </a:p>
          <a:p>
            <a:pPr algn="ctr"/>
            <a:r>
              <a:rPr lang="fr-FR" dirty="0"/>
              <a:t>Textile médical</a:t>
            </a:r>
          </a:p>
          <a:p>
            <a:pPr algn="ctr"/>
            <a:r>
              <a:rPr lang="fr-FR" dirty="0"/>
              <a:t>Pharmacie</a:t>
            </a:r>
          </a:p>
        </p:txBody>
      </p:sp>
      <p:sp>
        <p:nvSpPr>
          <p:cNvPr id="9" name="ZoneTexte 8">
            <a:extLst>
              <a:ext uri="{FF2B5EF4-FFF2-40B4-BE49-F238E27FC236}">
                <a16:creationId xmlns:a16="http://schemas.microsoft.com/office/drawing/2014/main" id="{FCEF4F84-4B04-4E4B-98AB-5C62AD094BBE}"/>
              </a:ext>
            </a:extLst>
          </p:cNvPr>
          <p:cNvSpPr txBox="1"/>
          <p:nvPr/>
        </p:nvSpPr>
        <p:spPr>
          <a:xfrm>
            <a:off x="2651142" y="3257145"/>
            <a:ext cx="2510944" cy="2585323"/>
          </a:xfrm>
          <a:prstGeom prst="rect">
            <a:avLst/>
          </a:prstGeom>
          <a:noFill/>
        </p:spPr>
        <p:txBody>
          <a:bodyPr wrap="none" rtlCol="0">
            <a:spAutoFit/>
          </a:bodyPr>
          <a:lstStyle/>
          <a:p>
            <a:pPr algn="ctr"/>
            <a:r>
              <a:rPr lang="fr-FR" dirty="0"/>
              <a:t>Progressivement:</a:t>
            </a:r>
          </a:p>
          <a:p>
            <a:pPr algn="ctr"/>
            <a:r>
              <a:rPr lang="fr-FR" dirty="0"/>
              <a:t>Commerce</a:t>
            </a:r>
          </a:p>
          <a:p>
            <a:pPr algn="ctr"/>
            <a:r>
              <a:rPr lang="fr-FR" dirty="0"/>
              <a:t>Bâtiment</a:t>
            </a:r>
          </a:p>
          <a:p>
            <a:pPr algn="ctr"/>
            <a:endParaRPr lang="fr-FR" dirty="0"/>
          </a:p>
          <a:p>
            <a:pPr algn="ctr"/>
            <a:r>
              <a:rPr lang="fr-FR" dirty="0"/>
              <a:t>Plus progressivement:</a:t>
            </a:r>
          </a:p>
          <a:p>
            <a:pPr algn="ctr"/>
            <a:r>
              <a:rPr lang="fr-FR" dirty="0"/>
              <a:t>Transports de voyageurs </a:t>
            </a:r>
          </a:p>
          <a:p>
            <a:pPr algn="ctr"/>
            <a:r>
              <a:rPr lang="fr-FR" dirty="0"/>
              <a:t>réguliers locaux</a:t>
            </a:r>
          </a:p>
          <a:p>
            <a:pPr algn="ctr"/>
            <a:r>
              <a:rPr lang="fr-FR" dirty="0"/>
              <a:t>(hors aérien)</a:t>
            </a:r>
          </a:p>
          <a:p>
            <a:pPr algn="ctr"/>
            <a:r>
              <a:rPr lang="fr-FR" dirty="0"/>
              <a:t>Services aux entreprises</a:t>
            </a:r>
          </a:p>
        </p:txBody>
      </p:sp>
      <p:sp>
        <p:nvSpPr>
          <p:cNvPr id="10" name="ZoneTexte 9">
            <a:extLst>
              <a:ext uri="{FF2B5EF4-FFF2-40B4-BE49-F238E27FC236}">
                <a16:creationId xmlns:a16="http://schemas.microsoft.com/office/drawing/2014/main" id="{93E1B1D3-F0BD-48C8-85B1-F36A7E7925C5}"/>
              </a:ext>
            </a:extLst>
          </p:cNvPr>
          <p:cNvSpPr txBox="1"/>
          <p:nvPr/>
        </p:nvSpPr>
        <p:spPr>
          <a:xfrm>
            <a:off x="5282429" y="3257145"/>
            <a:ext cx="1944057" cy="1754326"/>
          </a:xfrm>
          <a:prstGeom prst="rect">
            <a:avLst/>
          </a:prstGeom>
          <a:noFill/>
        </p:spPr>
        <p:txBody>
          <a:bodyPr wrap="none" rtlCol="0">
            <a:spAutoFit/>
          </a:bodyPr>
          <a:lstStyle/>
          <a:p>
            <a:pPr algn="ctr"/>
            <a:r>
              <a:rPr lang="fr-FR" dirty="0"/>
              <a:t>HCR</a:t>
            </a:r>
          </a:p>
          <a:p>
            <a:pPr algn="ctr"/>
            <a:r>
              <a:rPr lang="fr-FR" dirty="0"/>
              <a:t>Tourisme</a:t>
            </a:r>
          </a:p>
          <a:p>
            <a:pPr algn="ctr"/>
            <a:r>
              <a:rPr lang="fr-FR" dirty="0"/>
              <a:t>Commerce de gros</a:t>
            </a:r>
          </a:p>
          <a:p>
            <a:pPr algn="ctr"/>
            <a:r>
              <a:rPr lang="fr-FR" dirty="0"/>
              <a:t>(au mieux)</a:t>
            </a:r>
          </a:p>
          <a:p>
            <a:pPr algn="ctr"/>
            <a:endParaRPr lang="fr-FR" dirty="0"/>
          </a:p>
          <a:p>
            <a:pPr algn="ctr"/>
            <a:endParaRPr lang="fr-FR" dirty="0"/>
          </a:p>
        </p:txBody>
      </p:sp>
      <p:sp>
        <p:nvSpPr>
          <p:cNvPr id="11" name="ZoneTexte 10">
            <a:extLst>
              <a:ext uri="{FF2B5EF4-FFF2-40B4-BE49-F238E27FC236}">
                <a16:creationId xmlns:a16="http://schemas.microsoft.com/office/drawing/2014/main" id="{FDE2B769-FA35-476A-8FB8-FAE1F3693F24}"/>
              </a:ext>
            </a:extLst>
          </p:cNvPr>
          <p:cNvSpPr txBox="1"/>
          <p:nvPr/>
        </p:nvSpPr>
        <p:spPr>
          <a:xfrm>
            <a:off x="7136524" y="3265257"/>
            <a:ext cx="2863829" cy="3139321"/>
          </a:xfrm>
          <a:prstGeom prst="rect">
            <a:avLst/>
          </a:prstGeom>
          <a:noFill/>
        </p:spPr>
        <p:txBody>
          <a:bodyPr wrap="square" rtlCol="0">
            <a:spAutoFit/>
          </a:bodyPr>
          <a:lstStyle/>
          <a:p>
            <a:pPr algn="ctr"/>
            <a:r>
              <a:rPr lang="fr-FR" dirty="0"/>
              <a:t>Evènementiel</a:t>
            </a:r>
          </a:p>
          <a:p>
            <a:pPr algn="ctr"/>
            <a:r>
              <a:rPr lang="fr-FR" dirty="0"/>
              <a:t>Sport</a:t>
            </a:r>
          </a:p>
          <a:p>
            <a:pPr algn="ctr"/>
            <a:r>
              <a:rPr lang="fr-FR" dirty="0"/>
              <a:t>Culture</a:t>
            </a:r>
          </a:p>
          <a:p>
            <a:pPr algn="ctr"/>
            <a:r>
              <a:rPr lang="fr-FR" dirty="0"/>
              <a:t>(de possibles manifestations durant l’été avec de fortes contraintes logistiques)</a:t>
            </a:r>
          </a:p>
          <a:p>
            <a:pPr algn="ctr"/>
            <a:r>
              <a:rPr lang="fr-FR" dirty="0"/>
              <a:t>Transports de voyageurs</a:t>
            </a:r>
          </a:p>
          <a:p>
            <a:pPr algn="ctr"/>
            <a:r>
              <a:rPr lang="fr-FR" dirty="0"/>
              <a:t>Automobile et aéronautique si plan de relance</a:t>
            </a:r>
          </a:p>
          <a:p>
            <a:pPr algn="ctr"/>
            <a:endParaRPr lang="fr-FR" dirty="0"/>
          </a:p>
          <a:p>
            <a:pPr algn="ctr"/>
            <a:endParaRPr lang="fr-FR" dirty="0"/>
          </a:p>
        </p:txBody>
      </p:sp>
      <p:sp>
        <p:nvSpPr>
          <p:cNvPr id="12" name="ZoneTexte 11">
            <a:extLst>
              <a:ext uri="{FF2B5EF4-FFF2-40B4-BE49-F238E27FC236}">
                <a16:creationId xmlns:a16="http://schemas.microsoft.com/office/drawing/2014/main" id="{8E94258A-9A29-4C25-A29D-1B8E17706D91}"/>
              </a:ext>
            </a:extLst>
          </p:cNvPr>
          <p:cNvSpPr txBox="1"/>
          <p:nvPr/>
        </p:nvSpPr>
        <p:spPr>
          <a:xfrm>
            <a:off x="10000354" y="3915562"/>
            <a:ext cx="1991947" cy="2031325"/>
          </a:xfrm>
          <a:prstGeom prst="rect">
            <a:avLst/>
          </a:prstGeom>
          <a:noFill/>
        </p:spPr>
        <p:txBody>
          <a:bodyPr wrap="square" rtlCol="0">
            <a:spAutoFit/>
          </a:bodyPr>
          <a:lstStyle/>
          <a:p>
            <a:pPr algn="ctr"/>
            <a:r>
              <a:rPr lang="fr-FR" dirty="0"/>
              <a:t>Potentiellement de nouvelles perspectives pour les secteur industriels</a:t>
            </a:r>
          </a:p>
          <a:p>
            <a:pPr algn="ctr"/>
            <a:endParaRPr lang="fr-FR" dirty="0"/>
          </a:p>
          <a:p>
            <a:pPr algn="ctr"/>
            <a:endParaRPr lang="fr-FR" dirty="0"/>
          </a:p>
        </p:txBody>
      </p:sp>
      <p:cxnSp>
        <p:nvCxnSpPr>
          <p:cNvPr id="14" name="Connecteur droit avec flèche 13">
            <a:extLst>
              <a:ext uri="{FF2B5EF4-FFF2-40B4-BE49-F238E27FC236}">
                <a16:creationId xmlns:a16="http://schemas.microsoft.com/office/drawing/2014/main" id="{3B742AEC-9FCE-4C73-B9E2-46043FD1D911}"/>
              </a:ext>
            </a:extLst>
          </p:cNvPr>
          <p:cNvCxnSpPr>
            <a:cxnSpLocks/>
            <a:endCxn id="16" idx="3"/>
          </p:cNvCxnSpPr>
          <p:nvPr/>
        </p:nvCxnSpPr>
        <p:spPr>
          <a:xfrm flipV="1">
            <a:off x="184452" y="6014762"/>
            <a:ext cx="12007548" cy="38622"/>
          </a:xfrm>
          <a:prstGeom prst="straightConnector1">
            <a:avLst/>
          </a:prstGeom>
          <a:ln w="19050">
            <a:solidFill>
              <a:srgbClr val="1EBC3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F242BC5B-FC36-4232-8AA3-CCD947E4F29F}"/>
              </a:ext>
            </a:extLst>
          </p:cNvPr>
          <p:cNvSpPr txBox="1"/>
          <p:nvPr/>
        </p:nvSpPr>
        <p:spPr>
          <a:xfrm>
            <a:off x="-77257" y="5691596"/>
            <a:ext cx="12269257" cy="646331"/>
          </a:xfrm>
          <a:prstGeom prst="rect">
            <a:avLst/>
          </a:prstGeom>
          <a:noFill/>
        </p:spPr>
        <p:txBody>
          <a:bodyPr wrap="none" rtlCol="0">
            <a:spAutoFit/>
          </a:bodyPr>
          <a:lstStyle/>
          <a:p>
            <a:pPr algn="ctr"/>
            <a:r>
              <a:rPr lang="fr-FR" dirty="0">
                <a:solidFill>
                  <a:srgbClr val="1EBC32"/>
                </a:solidFill>
              </a:rPr>
              <a:t>L’industrie, transports de marchandises</a:t>
            </a:r>
          </a:p>
          <a:p>
            <a:pPr algn="ctr"/>
            <a:r>
              <a:rPr lang="fr-FR" dirty="0">
                <a:solidFill>
                  <a:srgbClr val="1EBC32"/>
                </a:solidFill>
              </a:rPr>
              <a:t>Selon la proximité au donneur d’ordre (indus), les débouchés, les clients, la consommation nationale, la dimension internationale</a:t>
            </a:r>
          </a:p>
        </p:txBody>
      </p:sp>
      <p:sp>
        <p:nvSpPr>
          <p:cNvPr id="19" name="ZoneTexte 18">
            <a:extLst>
              <a:ext uri="{FF2B5EF4-FFF2-40B4-BE49-F238E27FC236}">
                <a16:creationId xmlns:a16="http://schemas.microsoft.com/office/drawing/2014/main" id="{1D8BA7CE-2220-40F8-88BC-666A9BEC10E5}"/>
              </a:ext>
            </a:extLst>
          </p:cNvPr>
          <p:cNvSpPr txBox="1"/>
          <p:nvPr/>
        </p:nvSpPr>
        <p:spPr>
          <a:xfrm>
            <a:off x="504497" y="1250731"/>
            <a:ext cx="9131411" cy="923330"/>
          </a:xfrm>
          <a:prstGeom prst="rect">
            <a:avLst/>
          </a:prstGeom>
          <a:noFill/>
        </p:spPr>
        <p:txBody>
          <a:bodyPr wrap="none" rtlCol="0">
            <a:spAutoFit/>
          </a:bodyPr>
          <a:lstStyle/>
          <a:p>
            <a:pPr marL="285750" indent="-285750">
              <a:buClr>
                <a:srgbClr val="1EBC32"/>
              </a:buClr>
              <a:buFont typeface="Arial" panose="020B0604020202020204" pitchFamily="34" charset="0"/>
              <a:buChar char="•"/>
            </a:pPr>
            <a:r>
              <a:rPr lang="fr-FR" dirty="0"/>
              <a:t>Risque de fermetures dans les mois à venir si absence de commandes.</a:t>
            </a:r>
          </a:p>
          <a:p>
            <a:pPr marL="285750" indent="-285750">
              <a:buClr>
                <a:srgbClr val="1EBC32"/>
              </a:buClr>
              <a:buFont typeface="Arial" panose="020B0604020202020204" pitchFamily="34" charset="0"/>
              <a:buChar char="•"/>
            </a:pPr>
            <a:r>
              <a:rPr lang="fr-FR" dirty="0"/>
              <a:t>Une certaine forme de sélection dans certains secteurs d’activités (HCR notamment).</a:t>
            </a:r>
          </a:p>
          <a:p>
            <a:pPr marL="285750" indent="-285750">
              <a:buClr>
                <a:srgbClr val="1EBC32"/>
              </a:buClr>
              <a:buFont typeface="Arial" panose="020B0604020202020204" pitchFamily="34" charset="0"/>
              <a:buChar char="•"/>
            </a:pPr>
            <a:r>
              <a:rPr lang="fr-FR" dirty="0"/>
              <a:t>L’ensemble de ces hypothèses dépendent également de l’évolution de la circulation du virus </a:t>
            </a:r>
          </a:p>
        </p:txBody>
      </p:sp>
      <p:sp>
        <p:nvSpPr>
          <p:cNvPr id="6" name="Accolade fermante 5">
            <a:extLst>
              <a:ext uri="{FF2B5EF4-FFF2-40B4-BE49-F238E27FC236}">
                <a16:creationId xmlns:a16="http://schemas.microsoft.com/office/drawing/2014/main" id="{3D2ECB92-6EAC-45DB-AE1A-CA1BF92943BC}"/>
              </a:ext>
            </a:extLst>
          </p:cNvPr>
          <p:cNvSpPr/>
          <p:nvPr/>
        </p:nvSpPr>
        <p:spPr>
          <a:xfrm>
            <a:off x="10000353" y="5244662"/>
            <a:ext cx="163150" cy="561100"/>
          </a:xfrm>
          <a:prstGeom prst="rightBrace">
            <a:avLst/>
          </a:prstGeom>
          <a:noFill/>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Flèche : droite 12">
            <a:extLst>
              <a:ext uri="{FF2B5EF4-FFF2-40B4-BE49-F238E27FC236}">
                <a16:creationId xmlns:a16="http://schemas.microsoft.com/office/drawing/2014/main" id="{170C02D3-FC85-44C8-B334-4A26FCFCE173}"/>
              </a:ext>
            </a:extLst>
          </p:cNvPr>
          <p:cNvSpPr/>
          <p:nvPr/>
        </p:nvSpPr>
        <p:spPr>
          <a:xfrm>
            <a:off x="10088500" y="5342503"/>
            <a:ext cx="388883" cy="3398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42F015CE-9038-481C-802D-FAA42B6C38E3}"/>
              </a:ext>
            </a:extLst>
          </p:cNvPr>
          <p:cNvSpPr txBox="1"/>
          <p:nvPr/>
        </p:nvSpPr>
        <p:spPr>
          <a:xfrm>
            <a:off x="10573080" y="5322264"/>
            <a:ext cx="1165897" cy="646331"/>
          </a:xfrm>
          <a:prstGeom prst="rect">
            <a:avLst/>
          </a:prstGeom>
          <a:noFill/>
        </p:spPr>
        <p:txBody>
          <a:bodyPr wrap="none" rtlCol="0">
            <a:spAutoFit/>
          </a:bodyPr>
          <a:lstStyle/>
          <a:p>
            <a:r>
              <a:rPr lang="fr-FR" dirty="0">
                <a:solidFill>
                  <a:srgbClr val="FF0000"/>
                </a:solidFill>
              </a:rPr>
              <a:t>Sans plan </a:t>
            </a:r>
          </a:p>
          <a:p>
            <a:r>
              <a:rPr lang="fr-FR" dirty="0">
                <a:solidFill>
                  <a:srgbClr val="FF0000"/>
                </a:solidFill>
              </a:rPr>
              <a:t>de relance</a:t>
            </a:r>
          </a:p>
        </p:txBody>
      </p:sp>
    </p:spTree>
    <p:extLst>
      <p:ext uri="{BB962C8B-B14F-4D97-AF65-F5344CB8AC3E}">
        <p14:creationId xmlns:p14="http://schemas.microsoft.com/office/powerpoint/2010/main" val="387635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6EF6DE-63B8-4D1E-BFAE-4A18375B2AFA}"/>
              </a:ext>
            </a:extLst>
          </p:cNvPr>
          <p:cNvSpPr>
            <a:spLocks noGrp="1"/>
          </p:cNvSpPr>
          <p:nvPr>
            <p:ph type="title"/>
          </p:nvPr>
        </p:nvSpPr>
        <p:spPr/>
        <p:txBody>
          <a:bodyPr/>
          <a:lstStyle/>
          <a:p>
            <a:r>
              <a:rPr lang="fr-FR" dirty="0"/>
              <a:t>Les métiers qui recrutent et qui pourraient recruter</a:t>
            </a:r>
          </a:p>
        </p:txBody>
      </p:sp>
      <p:sp>
        <p:nvSpPr>
          <p:cNvPr id="3" name="Espace réservé du texte 2">
            <a:extLst>
              <a:ext uri="{FF2B5EF4-FFF2-40B4-BE49-F238E27FC236}">
                <a16:creationId xmlns:a16="http://schemas.microsoft.com/office/drawing/2014/main" id="{D96235CD-D260-47EE-BD26-CA65B288CEC5}"/>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08A66CFB-1490-4FD7-A310-948E5A7C8100}"/>
              </a:ext>
            </a:extLst>
          </p:cNvPr>
          <p:cNvSpPr>
            <a:spLocks noGrp="1"/>
          </p:cNvSpPr>
          <p:nvPr>
            <p:ph type="dt" sz="half" idx="10"/>
          </p:nvPr>
        </p:nvSpPr>
        <p:spPr/>
        <p:txBody>
          <a:bodyPr/>
          <a:lstStyle/>
          <a:p>
            <a:r>
              <a:rPr lang="fr-FR" dirty="0"/>
              <a:t>02/06/2020</a:t>
            </a:r>
          </a:p>
        </p:txBody>
      </p:sp>
      <p:sp>
        <p:nvSpPr>
          <p:cNvPr id="5" name="Espace réservé du pied de page 4">
            <a:extLst>
              <a:ext uri="{FF2B5EF4-FFF2-40B4-BE49-F238E27FC236}">
                <a16:creationId xmlns:a16="http://schemas.microsoft.com/office/drawing/2014/main" id="{1BDB9827-A823-45AF-911D-EE150EE795E2}"/>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A6C180CF-C29F-4A3B-8EDC-44234FA684BD}"/>
              </a:ext>
            </a:extLst>
          </p:cNvPr>
          <p:cNvSpPr>
            <a:spLocks noGrp="1"/>
          </p:cNvSpPr>
          <p:nvPr>
            <p:ph type="sldNum" sz="quarter" idx="12"/>
          </p:nvPr>
        </p:nvSpPr>
        <p:spPr/>
        <p:txBody>
          <a:bodyPr/>
          <a:lstStyle/>
          <a:p>
            <a:fld id="{FEE93B5A-22E7-4ADD-91D5-441D0950230A}" type="slidenum">
              <a:rPr lang="fr-FR" smtClean="0"/>
              <a:t>19</a:t>
            </a:fld>
            <a:endParaRPr lang="fr-FR"/>
          </a:p>
        </p:txBody>
      </p:sp>
    </p:spTree>
    <p:extLst>
      <p:ext uri="{BB962C8B-B14F-4D97-AF65-F5344CB8AC3E}">
        <p14:creationId xmlns:p14="http://schemas.microsoft.com/office/powerpoint/2010/main" val="729095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a:extLst>
              <a:ext uri="{FF2B5EF4-FFF2-40B4-BE49-F238E27FC236}">
                <a16:creationId xmlns:a16="http://schemas.microsoft.com/office/drawing/2014/main" id="{C92765B7-89E1-4FE8-AFB5-8B155A0E187C}"/>
              </a:ext>
            </a:extLst>
          </p:cNvPr>
          <p:cNvSpPr>
            <a:spLocks noGrp="1"/>
          </p:cNvSpPr>
          <p:nvPr>
            <p:ph sz="half" idx="1"/>
          </p:nvPr>
        </p:nvSpPr>
        <p:spPr>
          <a:xfrm>
            <a:off x="438811" y="1825625"/>
            <a:ext cx="5181600" cy="4351338"/>
          </a:xfrm>
        </p:spPr>
        <p:txBody>
          <a:bodyPr>
            <a:normAutofit fontScale="55000" lnSpcReduction="20000"/>
          </a:bodyPr>
          <a:lstStyle/>
          <a:p>
            <a:pPr algn="just"/>
            <a:r>
              <a:rPr lang="fr-FR" dirty="0">
                <a:solidFill>
                  <a:srgbClr val="1EBC32"/>
                </a:solidFill>
              </a:rPr>
              <a:t>Amazon recruterait 100 000 personnes dans les mois à venir</a:t>
            </a:r>
          </a:p>
          <a:p>
            <a:pPr algn="just"/>
            <a:r>
              <a:rPr lang="fr-FR" dirty="0">
                <a:solidFill>
                  <a:srgbClr val="1EBC32"/>
                </a:solidFill>
              </a:rPr>
              <a:t>Les EHPAD (exemple: Haute-Loire)</a:t>
            </a:r>
          </a:p>
          <a:p>
            <a:pPr algn="just"/>
            <a:r>
              <a:rPr lang="fr-FR" dirty="0">
                <a:solidFill>
                  <a:srgbClr val="1EBC32"/>
                </a:solidFill>
              </a:rPr>
              <a:t>Doctolib 500 emplois à Nantes</a:t>
            </a:r>
          </a:p>
        </p:txBody>
      </p:sp>
      <p:sp>
        <p:nvSpPr>
          <p:cNvPr id="11" name="Espace réservé du contenu 10">
            <a:extLst>
              <a:ext uri="{FF2B5EF4-FFF2-40B4-BE49-F238E27FC236}">
                <a16:creationId xmlns:a16="http://schemas.microsoft.com/office/drawing/2014/main" id="{29AE9959-2F5B-466B-B30B-324C6E7BEEFD}"/>
              </a:ext>
            </a:extLst>
          </p:cNvPr>
          <p:cNvSpPr>
            <a:spLocks noGrp="1"/>
          </p:cNvSpPr>
          <p:nvPr>
            <p:ph sz="half" idx="2"/>
          </p:nvPr>
        </p:nvSpPr>
        <p:spPr/>
        <p:txBody>
          <a:bodyPr>
            <a:normAutofit fontScale="55000" lnSpcReduction="20000"/>
          </a:bodyPr>
          <a:lstStyle/>
          <a:p>
            <a:pPr algn="just"/>
            <a:r>
              <a:rPr lang="fr-FR" dirty="0">
                <a:solidFill>
                  <a:schemeClr val="accent2"/>
                </a:solidFill>
              </a:rPr>
              <a:t>Air </a:t>
            </a:r>
            <a:r>
              <a:rPr lang="fr-FR" dirty="0" err="1">
                <a:solidFill>
                  <a:schemeClr val="accent2"/>
                </a:solidFill>
              </a:rPr>
              <a:t>BnB</a:t>
            </a:r>
            <a:r>
              <a:rPr lang="fr-FR" dirty="0">
                <a:solidFill>
                  <a:schemeClr val="accent2"/>
                </a:solidFill>
              </a:rPr>
              <a:t> licencierait ¼ de ces effectifs soit 1900 personnes (niveau mondial)</a:t>
            </a:r>
          </a:p>
          <a:p>
            <a:pPr algn="just"/>
            <a:r>
              <a:rPr lang="fr-FR" dirty="0">
                <a:solidFill>
                  <a:schemeClr val="accent2"/>
                </a:solidFill>
              </a:rPr>
              <a:t>Virgin (aviation) licencierait 1/3 de ces effectifs soit 3150 personnes</a:t>
            </a:r>
          </a:p>
          <a:p>
            <a:pPr algn="just"/>
            <a:r>
              <a:rPr lang="fr-FR" dirty="0">
                <a:solidFill>
                  <a:schemeClr val="accent2"/>
                </a:solidFill>
              </a:rPr>
              <a:t>General Electric voudrait supprimer 10000 emplois dans l’aviation</a:t>
            </a:r>
          </a:p>
          <a:p>
            <a:pPr algn="just"/>
            <a:r>
              <a:rPr lang="fr-FR" dirty="0">
                <a:solidFill>
                  <a:schemeClr val="accent2"/>
                </a:solidFill>
              </a:rPr>
              <a:t>Uber supprime 3700 emplois.</a:t>
            </a:r>
          </a:p>
          <a:p>
            <a:pPr algn="just"/>
            <a:r>
              <a:rPr lang="fr-FR" dirty="0">
                <a:solidFill>
                  <a:schemeClr val="accent2"/>
                </a:solidFill>
              </a:rPr>
              <a:t>Mais aussi Rolls Royce (aviation)…</a:t>
            </a:r>
          </a:p>
          <a:p>
            <a:pPr algn="just"/>
            <a:endParaRPr lang="fr-FR" dirty="0">
              <a:solidFill>
                <a:schemeClr val="accent2"/>
              </a:solidFill>
            </a:endParaRPr>
          </a:p>
          <a:p>
            <a:pPr algn="just"/>
            <a:r>
              <a:rPr lang="fr-FR" sz="2700" dirty="0"/>
              <a:t>Possibles plans de restructuration/difficultés: Renault, Airbus, Air-France-KLM, Conforama, Castorama, Brico Dépôts…</a:t>
            </a:r>
          </a:p>
          <a:p>
            <a:pPr algn="just"/>
            <a:r>
              <a:rPr lang="fr-FR" dirty="0"/>
              <a:t>Placées en redressement: </a:t>
            </a:r>
            <a:r>
              <a:rPr lang="it-IT" dirty="0"/>
              <a:t>Naf-Naf, Orchestra, André, Alinéa, la Halle</a:t>
            </a:r>
            <a:r>
              <a:rPr lang="fr-FR" dirty="0"/>
              <a:t>… </a:t>
            </a:r>
            <a:r>
              <a:rPr lang="fr-FR" dirty="0">
                <a:sym typeface="Wingdings" panose="05000000000000000000" pitchFamily="2" charset="2"/>
              </a:rPr>
              <a:t> des repreneurs intéressés</a:t>
            </a:r>
            <a:endParaRPr lang="fr-FR" dirty="0"/>
          </a:p>
          <a:p>
            <a:pPr algn="just"/>
            <a:r>
              <a:rPr lang="fr-FR" dirty="0"/>
              <a:t>Impacte beaucoup les entreprises déjà en difficulté avant le confinement</a:t>
            </a:r>
          </a:p>
          <a:p>
            <a:pPr algn="just"/>
            <a:r>
              <a:rPr lang="fr-FR" dirty="0"/>
              <a:t>Risques importants dans les secteurs de l’Hôtellerie, Restauration, le Tourisme, le Sport, l’Evénementiel</a:t>
            </a:r>
          </a:p>
        </p:txBody>
      </p:sp>
      <p:sp>
        <p:nvSpPr>
          <p:cNvPr id="4" name="Espace réservé de la date 3">
            <a:extLst>
              <a:ext uri="{FF2B5EF4-FFF2-40B4-BE49-F238E27FC236}">
                <a16:creationId xmlns:a16="http://schemas.microsoft.com/office/drawing/2014/main" id="{1E031021-6B9A-4681-B7FF-E1D32DF9728A}"/>
              </a:ext>
            </a:extLst>
          </p:cNvPr>
          <p:cNvSpPr>
            <a:spLocks noGrp="1"/>
          </p:cNvSpPr>
          <p:nvPr>
            <p:ph type="dt" sz="half" idx="10"/>
          </p:nvPr>
        </p:nvSpPr>
        <p:spPr/>
        <p:txBody>
          <a:bodyPr/>
          <a:lstStyle/>
          <a:p>
            <a:r>
              <a:rPr lang="fr-FR" dirty="0"/>
              <a:t>02/06/2020</a:t>
            </a:r>
          </a:p>
        </p:txBody>
      </p:sp>
      <p:sp>
        <p:nvSpPr>
          <p:cNvPr id="5" name="Espace réservé du pied de page 4">
            <a:extLst>
              <a:ext uri="{FF2B5EF4-FFF2-40B4-BE49-F238E27FC236}">
                <a16:creationId xmlns:a16="http://schemas.microsoft.com/office/drawing/2014/main" id="{241913A8-0590-4164-BDCE-B649A4003516}"/>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4E5E4112-FB48-4AC6-8C4E-EA0B9FF25041}"/>
              </a:ext>
            </a:extLst>
          </p:cNvPr>
          <p:cNvSpPr>
            <a:spLocks noGrp="1"/>
          </p:cNvSpPr>
          <p:nvPr>
            <p:ph type="sldNum" sz="quarter" idx="12"/>
          </p:nvPr>
        </p:nvSpPr>
        <p:spPr/>
        <p:txBody>
          <a:bodyPr/>
          <a:lstStyle/>
          <a:p>
            <a:fld id="{FEE93B5A-22E7-4ADD-91D5-441D0950230A}" type="slidenum">
              <a:rPr lang="fr-FR" smtClean="0"/>
              <a:t>20</a:t>
            </a:fld>
            <a:endParaRPr lang="fr-FR"/>
          </a:p>
        </p:txBody>
      </p:sp>
      <p:sp>
        <p:nvSpPr>
          <p:cNvPr id="7" name="Titre 1">
            <a:extLst>
              <a:ext uri="{FF2B5EF4-FFF2-40B4-BE49-F238E27FC236}">
                <a16:creationId xmlns:a16="http://schemas.microsoft.com/office/drawing/2014/main" id="{D8248535-FBFD-4C0F-BBBA-ED224E020591}"/>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Dans l’actualité</a:t>
            </a:r>
          </a:p>
        </p:txBody>
      </p:sp>
      <p:sp>
        <p:nvSpPr>
          <p:cNvPr id="8" name="Espace réservé du contenu 2">
            <a:extLst>
              <a:ext uri="{FF2B5EF4-FFF2-40B4-BE49-F238E27FC236}">
                <a16:creationId xmlns:a16="http://schemas.microsoft.com/office/drawing/2014/main" id="{D1C87150-92BF-40EA-A990-FA40C7F160C3}"/>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endParaRPr lang="fr-FR" dirty="0">
              <a:solidFill>
                <a:srgbClr val="4BACC6"/>
              </a:solidFill>
            </a:endParaRPr>
          </a:p>
        </p:txBody>
      </p:sp>
      <p:sp>
        <p:nvSpPr>
          <p:cNvPr id="9" name="Espace réservé du contenu 2">
            <a:extLst>
              <a:ext uri="{FF2B5EF4-FFF2-40B4-BE49-F238E27FC236}">
                <a16:creationId xmlns:a16="http://schemas.microsoft.com/office/drawing/2014/main" id="{51E00294-F6A0-4F73-AB11-1DE4AB4F4B3C}"/>
              </a:ext>
            </a:extLst>
          </p:cNvPr>
          <p:cNvSpPr txBox="1">
            <a:spLocks/>
          </p:cNvSpPr>
          <p:nvPr/>
        </p:nvSpPr>
        <p:spPr>
          <a:xfrm>
            <a:off x="486104" y="3957000"/>
            <a:ext cx="5486401" cy="1539771"/>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2000" dirty="0">
                <a:solidFill>
                  <a:srgbClr val="4BACC6"/>
                </a:solidFill>
              </a:rPr>
              <a:t>Sondage:</a:t>
            </a:r>
          </a:p>
          <a:p>
            <a:pPr marL="0" indent="0" algn="just">
              <a:spcBef>
                <a:spcPts val="0"/>
              </a:spcBef>
              <a:buClr>
                <a:srgbClr val="4BACC6"/>
              </a:buClr>
              <a:buNone/>
            </a:pPr>
            <a:r>
              <a:rPr lang="fr-FR" sz="2000" dirty="0">
                <a:solidFill>
                  <a:srgbClr val="4BACC6"/>
                </a:solidFill>
              </a:rPr>
              <a:t>22 % des chefs d’entreprises pensent devoir licencier. En moyenne, cela concernerait 20 % des effectifs (Etude </a:t>
            </a:r>
            <a:r>
              <a:rPr lang="fr-FR" sz="2000" dirty="0" err="1">
                <a:solidFill>
                  <a:srgbClr val="4BACC6"/>
                </a:solidFill>
              </a:rPr>
              <a:t>StaffMe</a:t>
            </a:r>
            <a:r>
              <a:rPr lang="fr-FR" sz="2000" dirty="0">
                <a:solidFill>
                  <a:srgbClr val="4BACC6"/>
                </a:solidFill>
              </a:rPr>
              <a:t> relayée par le Parisien).</a:t>
            </a:r>
          </a:p>
        </p:txBody>
      </p:sp>
    </p:spTree>
    <p:extLst>
      <p:ext uri="{BB962C8B-B14F-4D97-AF65-F5344CB8AC3E}">
        <p14:creationId xmlns:p14="http://schemas.microsoft.com/office/powerpoint/2010/main" val="237868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E1E30EB7-AEA9-4752-8BC9-38725D0BA487}"/>
              </a:ext>
            </a:extLst>
          </p:cNvPr>
          <p:cNvSpPr>
            <a:spLocks noGrp="1"/>
          </p:cNvSpPr>
          <p:nvPr>
            <p:ph sz="half" idx="1"/>
          </p:nvPr>
        </p:nvSpPr>
        <p:spPr/>
        <p:txBody>
          <a:bodyPr/>
          <a:lstStyle/>
          <a:p>
            <a:r>
              <a:rPr lang="fr-FR" dirty="0"/>
              <a:t>Dans quel secteur?</a:t>
            </a:r>
          </a:p>
        </p:txBody>
      </p:sp>
      <p:sp>
        <p:nvSpPr>
          <p:cNvPr id="9" name="Espace réservé du contenu 8">
            <a:extLst>
              <a:ext uri="{FF2B5EF4-FFF2-40B4-BE49-F238E27FC236}">
                <a16:creationId xmlns:a16="http://schemas.microsoft.com/office/drawing/2014/main" id="{7EA1C1BA-0949-4830-BE14-723E77A626DA}"/>
              </a:ext>
            </a:extLst>
          </p:cNvPr>
          <p:cNvSpPr>
            <a:spLocks noGrp="1"/>
          </p:cNvSpPr>
          <p:nvPr>
            <p:ph sz="half" idx="2"/>
          </p:nvPr>
        </p:nvSpPr>
        <p:spPr/>
        <p:txBody>
          <a:bodyPr/>
          <a:lstStyle/>
          <a:p>
            <a:r>
              <a:rPr lang="fr-FR" dirty="0"/>
              <a:t>Quel métier?</a:t>
            </a:r>
          </a:p>
        </p:txBody>
      </p:sp>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21</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métiers qui recrutent </a:t>
            </a:r>
          </a:p>
          <a:p>
            <a:r>
              <a:rPr lang="fr-FR" dirty="0"/>
              <a:t>aujourd’hui - Loire</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Wingdings" panose="05000000000000000000" pitchFamily="2" charset="2"/>
              <a:buChar char="è"/>
            </a:pPr>
            <a:endParaRPr lang="fr-FR" dirty="0"/>
          </a:p>
          <a:p>
            <a:pPr marL="457200" lvl="1" indent="0">
              <a:buFont typeface="Arial" panose="020B0604020202020204" pitchFamily="34" charset="0"/>
              <a:buNone/>
            </a:pPr>
            <a:endParaRPr lang="fr-FR" dirty="0"/>
          </a:p>
        </p:txBody>
      </p:sp>
      <p:graphicFrame>
        <p:nvGraphicFramePr>
          <p:cNvPr id="10" name="Graphique 9">
            <a:extLst>
              <a:ext uri="{FF2B5EF4-FFF2-40B4-BE49-F238E27FC236}">
                <a16:creationId xmlns:a16="http://schemas.microsoft.com/office/drawing/2014/main" id="{0702E637-1EED-4F44-9FA1-B1EF047DFB03}"/>
              </a:ext>
            </a:extLst>
          </p:cNvPr>
          <p:cNvGraphicFramePr>
            <a:graphicFrameLocks/>
          </p:cNvGraphicFramePr>
          <p:nvPr>
            <p:extLst>
              <p:ext uri="{D42A27DB-BD31-4B8C-83A1-F6EECF244321}">
                <p14:modId xmlns:p14="http://schemas.microsoft.com/office/powerpoint/2010/main" val="369335961"/>
              </p:ext>
            </p:extLst>
          </p:nvPr>
        </p:nvGraphicFramePr>
        <p:xfrm>
          <a:off x="1005840" y="2317750"/>
          <a:ext cx="4099560" cy="4038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aphique 10">
            <a:extLst>
              <a:ext uri="{FF2B5EF4-FFF2-40B4-BE49-F238E27FC236}">
                <a16:creationId xmlns:a16="http://schemas.microsoft.com/office/drawing/2014/main" id="{AEE79143-EEA2-4DC3-B389-3F54AB9A1824}"/>
              </a:ext>
            </a:extLst>
          </p:cNvPr>
          <p:cNvGraphicFramePr>
            <a:graphicFrameLocks/>
          </p:cNvGraphicFramePr>
          <p:nvPr>
            <p:extLst>
              <p:ext uri="{D42A27DB-BD31-4B8C-83A1-F6EECF244321}">
                <p14:modId xmlns:p14="http://schemas.microsoft.com/office/powerpoint/2010/main" val="3972097675"/>
              </p:ext>
            </p:extLst>
          </p:nvPr>
        </p:nvGraphicFramePr>
        <p:xfrm>
          <a:off x="6172200" y="2317750"/>
          <a:ext cx="4572000" cy="4039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5821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860141-0771-4F15-BD9B-693E575B048C}"/>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DD3EE003-F5D2-42EE-9B9B-8DDD5F68E963}"/>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851485B2-B436-4792-A0CE-DC28D7514E6D}"/>
              </a:ext>
            </a:extLst>
          </p:cNvPr>
          <p:cNvSpPr>
            <a:spLocks noGrp="1"/>
          </p:cNvSpPr>
          <p:nvPr>
            <p:ph type="sldNum" sz="quarter" idx="12"/>
          </p:nvPr>
        </p:nvSpPr>
        <p:spPr/>
        <p:txBody>
          <a:bodyPr/>
          <a:lstStyle/>
          <a:p>
            <a:fld id="{FEE93B5A-22E7-4ADD-91D5-441D0950230A}" type="slidenum">
              <a:rPr lang="fr-FR" smtClean="0"/>
              <a:t>22</a:t>
            </a:fld>
            <a:endParaRPr lang="fr-FR"/>
          </a:p>
        </p:txBody>
      </p:sp>
      <p:sp>
        <p:nvSpPr>
          <p:cNvPr id="5" name="Titre 1">
            <a:extLst>
              <a:ext uri="{FF2B5EF4-FFF2-40B4-BE49-F238E27FC236}">
                <a16:creationId xmlns:a16="http://schemas.microsoft.com/office/drawing/2014/main" id="{2DFB6F98-4F33-41A1-93ED-5F38295EF709}"/>
              </a:ext>
            </a:extLst>
          </p:cNvPr>
          <p:cNvSpPr txBox="1">
            <a:spLocks/>
          </p:cNvSpPr>
          <p:nvPr/>
        </p:nvSpPr>
        <p:spPr>
          <a:xfrm>
            <a:off x="838200" y="-34268"/>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métiers qui pourraient/vont </a:t>
            </a:r>
          </a:p>
          <a:p>
            <a:r>
              <a:rPr lang="fr-FR" dirty="0"/>
              <a:t>recruter demain</a:t>
            </a:r>
          </a:p>
        </p:txBody>
      </p:sp>
      <p:sp>
        <p:nvSpPr>
          <p:cNvPr id="6" name="Espace réservé du contenu 2">
            <a:extLst>
              <a:ext uri="{FF2B5EF4-FFF2-40B4-BE49-F238E27FC236}">
                <a16:creationId xmlns:a16="http://schemas.microsoft.com/office/drawing/2014/main" id="{374D9927-2B76-48F1-A422-256558218663}"/>
              </a:ext>
            </a:extLst>
          </p:cNvPr>
          <p:cNvSpPr txBox="1">
            <a:spLocks/>
          </p:cNvSpPr>
          <p:nvPr/>
        </p:nvSpPr>
        <p:spPr>
          <a:xfrm>
            <a:off x="838200" y="1226544"/>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180000" algn="just"/>
            <a:r>
              <a:rPr lang="fr-FR" sz="1600" dirty="0">
                <a:sym typeface="Wingdings" panose="05000000000000000000" pitchFamily="2" charset="2"/>
              </a:rPr>
              <a:t>Poursuite des recrutements dans la filière de la santé </a:t>
            </a:r>
          </a:p>
          <a:p>
            <a:pPr lvl="1" indent="-180000" algn="just"/>
            <a:r>
              <a:rPr lang="fr-FR" sz="1400" dirty="0">
                <a:sym typeface="Wingdings" panose="05000000000000000000" pitchFamily="2" charset="2"/>
              </a:rPr>
              <a:t>Recrutement de psychologues</a:t>
            </a:r>
          </a:p>
          <a:p>
            <a:pPr lvl="1" indent="-180000" algn="just"/>
            <a:r>
              <a:rPr lang="fr-FR" sz="1400" dirty="0">
                <a:sym typeface="Wingdings" panose="05000000000000000000" pitchFamily="2" charset="2"/>
              </a:rPr>
              <a:t>Les EHPAD, déjà en recherche de personnel, pourraient vouloir recruter pour améliorer les conditions d’accueil et faire face au renforcement des mesures sanitaires. L’aide à domicile également. </a:t>
            </a:r>
          </a:p>
          <a:p>
            <a:pPr lvl="1" indent="-180000" algn="just"/>
            <a:r>
              <a:rPr lang="fr-FR" sz="1400" dirty="0">
                <a:sym typeface="Wingdings" panose="05000000000000000000" pitchFamily="2" charset="2"/>
              </a:rPr>
              <a:t>La chaîne de contrôle sanitaire avec notamment les laboratoires pour faire face aux nombreux tests (techniciens et biologistes). </a:t>
            </a:r>
          </a:p>
          <a:p>
            <a:pPr lvl="1" indent="-180000" algn="just"/>
            <a:r>
              <a:rPr lang="fr-FR" sz="1400" dirty="0">
                <a:sym typeface="Wingdings" panose="05000000000000000000" pitchFamily="2" charset="2"/>
              </a:rPr>
              <a:t>Poursuite des recrutements dans l’industrie travaillant pour la santé et notamment la pharmacie, le textile médical </a:t>
            </a:r>
          </a:p>
          <a:p>
            <a:pPr indent="-180000" algn="just"/>
            <a:r>
              <a:rPr lang="fr-FR" sz="1600" dirty="0">
                <a:sym typeface="Wingdings" panose="05000000000000000000" pitchFamily="2" charset="2"/>
              </a:rPr>
              <a:t>L’agroalimentaire (agents de conditionnement et conduite d’équipement). </a:t>
            </a:r>
          </a:p>
          <a:p>
            <a:pPr indent="-180000" algn="just"/>
            <a:r>
              <a:rPr lang="fr-FR" sz="1600" dirty="0">
                <a:sym typeface="Wingdings" panose="05000000000000000000" pitchFamily="2" charset="2"/>
              </a:rPr>
              <a:t>Les techniciens de maintenance sont toujours recherchés. </a:t>
            </a:r>
          </a:p>
          <a:p>
            <a:pPr indent="-180000" algn="just"/>
            <a:r>
              <a:rPr lang="fr-FR" sz="1600" dirty="0">
                <a:sym typeface="Wingdings" panose="05000000000000000000" pitchFamily="2" charset="2"/>
              </a:rPr>
              <a:t>L’éducation: possiblement du personnel supplémentaire pour permettre de respecter les mesures barrières et réaliser le nettoyage des locaux</a:t>
            </a:r>
          </a:p>
          <a:p>
            <a:pPr indent="-180000" algn="just"/>
            <a:r>
              <a:rPr lang="fr-FR" sz="1600" dirty="0">
                <a:sym typeface="Wingdings" panose="05000000000000000000" pitchFamily="2" charset="2"/>
              </a:rPr>
              <a:t>Des personnes spécialistes du droit: droit social, droit du travail, droit dans le domaine de la santé</a:t>
            </a:r>
          </a:p>
          <a:p>
            <a:pPr indent="-180000" algn="just"/>
            <a:r>
              <a:rPr lang="fr-FR" sz="1600" dirty="0">
                <a:sym typeface="Wingdings" panose="05000000000000000000" pitchFamily="2" charset="2"/>
              </a:rPr>
              <a:t>Recrutement dans l’agriculture pour les saisons en forte hausse (varie à l’échelle locale). Toujours sur les emplois saisonniers, le tourisme (au sens estival) pourrait être dans les starting-block en fonction des futures annonces. </a:t>
            </a:r>
          </a:p>
          <a:p>
            <a:pPr indent="-180000" algn="just"/>
            <a:r>
              <a:rPr lang="fr-FR" sz="1600" dirty="0">
                <a:sym typeface="Wingdings" panose="05000000000000000000" pitchFamily="2" charset="2"/>
              </a:rPr>
              <a:t>La grande distribution (personnel pour le drive), les géants du e-commerce (personnel de logistique: manutentionnaires, préparateurs de commande et caristes )</a:t>
            </a:r>
          </a:p>
          <a:p>
            <a:pPr indent="-180000" algn="just"/>
            <a:r>
              <a:rPr lang="fr-FR" sz="1600" dirty="0">
                <a:sym typeface="Wingdings" panose="05000000000000000000" pitchFamily="2" charset="2"/>
              </a:rPr>
              <a:t>Hygiène et propreté (des agents d’entretien)</a:t>
            </a:r>
          </a:p>
          <a:p>
            <a:pPr indent="-180000" algn="just"/>
            <a:r>
              <a:rPr lang="fr-FR" sz="1600" dirty="0">
                <a:sym typeface="Wingdings" panose="05000000000000000000" pitchFamily="2" charset="2"/>
              </a:rPr>
              <a:t>Les secteur de l’informatique avec des besoins accrus</a:t>
            </a:r>
          </a:p>
          <a:p>
            <a:pPr algn="just"/>
            <a:endParaRPr lang="fr-FR" sz="1600" dirty="0">
              <a:sym typeface="Wingdings" panose="05000000000000000000" pitchFamily="2" charset="2"/>
            </a:endParaRPr>
          </a:p>
        </p:txBody>
      </p:sp>
    </p:spTree>
    <p:extLst>
      <p:ext uri="{BB962C8B-B14F-4D97-AF65-F5344CB8AC3E}">
        <p14:creationId xmlns:p14="http://schemas.microsoft.com/office/powerpoint/2010/main" val="955515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EA0EB4-11CD-4856-9726-157C77662622}"/>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F8C180DD-91C6-4D27-8665-275C0EB9BF2F}"/>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B25F6E52-7CEE-42AA-963F-DF409E049AF0}"/>
              </a:ext>
            </a:extLst>
          </p:cNvPr>
          <p:cNvSpPr>
            <a:spLocks noGrp="1"/>
          </p:cNvSpPr>
          <p:nvPr>
            <p:ph type="sldNum" sz="quarter" idx="12"/>
          </p:nvPr>
        </p:nvSpPr>
        <p:spPr/>
        <p:txBody>
          <a:bodyPr/>
          <a:lstStyle/>
          <a:p>
            <a:fld id="{FEE93B5A-22E7-4ADD-91D5-441D0950230A}" type="slidenum">
              <a:rPr lang="fr-FR" smtClean="0"/>
              <a:t>23</a:t>
            </a:fld>
            <a:endParaRPr lang="fr-FR"/>
          </a:p>
        </p:txBody>
      </p:sp>
      <p:sp>
        <p:nvSpPr>
          <p:cNvPr id="5" name="Titre 1">
            <a:extLst>
              <a:ext uri="{FF2B5EF4-FFF2-40B4-BE49-F238E27FC236}">
                <a16:creationId xmlns:a16="http://schemas.microsoft.com/office/drawing/2014/main" id="{29D6D114-CE56-4150-9427-231A7F0BD5B8}"/>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Des compétences à conserver</a:t>
            </a:r>
          </a:p>
          <a:p>
            <a:r>
              <a:rPr lang="fr-FR" dirty="0"/>
              <a:t>sur le territoire</a:t>
            </a:r>
          </a:p>
        </p:txBody>
      </p:sp>
      <p:sp>
        <p:nvSpPr>
          <p:cNvPr id="6" name="Espace réservé du contenu 2">
            <a:extLst>
              <a:ext uri="{FF2B5EF4-FFF2-40B4-BE49-F238E27FC236}">
                <a16:creationId xmlns:a16="http://schemas.microsoft.com/office/drawing/2014/main" id="{6BF1BD5D-5C24-4275-BCF9-4E8E1CB3C978}"/>
              </a:ext>
            </a:extLst>
          </p:cNvPr>
          <p:cNvSpPr txBox="1">
            <a:spLocks/>
          </p:cNvSpPr>
          <p:nvPr/>
        </p:nvSpPr>
        <p:spPr>
          <a:xfrm>
            <a:off x="838200" y="1825625"/>
            <a:ext cx="10515600" cy="4351338"/>
          </a:xfrm>
          <a:prstGeom prst="rect">
            <a:avLst/>
          </a:prstGeom>
        </p:spPr>
        <p:txBody>
          <a:bodyPr>
            <a:normAutofit fontScale="925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ym typeface="Wingdings" panose="05000000000000000000" pitchFamily="2" charset="2"/>
              </a:rPr>
              <a:t>La place de l’industrie dans la Loire est forte. La Loire compte de nombreux sous-traitants de secteurs industriels aujourd’hui en difficultés. </a:t>
            </a:r>
          </a:p>
          <a:p>
            <a:pPr lvl="1" algn="just"/>
            <a:r>
              <a:rPr lang="fr-FR" dirty="0">
                <a:sym typeface="Wingdings" panose="05000000000000000000" pitchFamily="2" charset="2"/>
              </a:rPr>
              <a:t>Essayer de stabiliser les entreprises pour éviter les licenciements /PSE et des réactions en chaîne à un échelon local (notamment dans le domaine des services)</a:t>
            </a:r>
          </a:p>
          <a:p>
            <a:pPr lvl="1" algn="just"/>
            <a:r>
              <a:rPr lang="fr-FR" dirty="0">
                <a:sym typeface="Wingdings" panose="05000000000000000000" pitchFamily="2" charset="2"/>
              </a:rPr>
              <a:t>Maintien des compétences sur le territoire sur des métiers en tension avant la crise (chaudronnier, soudeur, technicien de maintenance, conduite d’équipement…) pour la reprise d’activité, mais aussi si la réindustrialisation du territoire national venait à s’opérer (ce qui semble être une volonté politique aujourd’hui)</a:t>
            </a:r>
          </a:p>
          <a:p>
            <a:pPr lvl="1" algn="just"/>
            <a:r>
              <a:rPr lang="fr-FR" dirty="0">
                <a:sym typeface="Wingdings" panose="05000000000000000000" pitchFamily="2" charset="2"/>
              </a:rPr>
              <a:t>Observer de près la région Occitanie et notamment la métropole de Toulouse qui est une place forte de l’aéronautique avec l’ensemble du tissu industriel (de nombreux sous-traitants)</a:t>
            </a:r>
          </a:p>
          <a:p>
            <a:pPr lvl="1"/>
            <a:endParaRPr lang="fr-FR" dirty="0">
              <a:sym typeface="Wingdings" panose="05000000000000000000" pitchFamily="2" charset="2"/>
            </a:endParaRPr>
          </a:p>
          <a:p>
            <a:endParaRPr lang="fr-FR" dirty="0">
              <a:sym typeface="Wingdings" panose="05000000000000000000" pitchFamily="2" charset="2"/>
            </a:endParaRPr>
          </a:p>
          <a:p>
            <a:endParaRPr lang="fr-FR" dirty="0">
              <a:sym typeface="Wingdings" panose="05000000000000000000" pitchFamily="2" charset="2"/>
            </a:endParaRPr>
          </a:p>
          <a:p>
            <a:pPr lvl="1">
              <a:buFont typeface="Wingdings" panose="05000000000000000000" pitchFamily="2" charset="2"/>
              <a:buChar char="è"/>
            </a:pPr>
            <a:endParaRPr lang="fr-FR" dirty="0"/>
          </a:p>
          <a:p>
            <a:pPr marL="457200" lvl="1" indent="0">
              <a:buFont typeface="Arial" panose="020B0604020202020204" pitchFamily="34" charset="0"/>
              <a:buNone/>
            </a:pPr>
            <a:endParaRPr lang="fr-FR" dirty="0"/>
          </a:p>
        </p:txBody>
      </p:sp>
    </p:spTree>
    <p:extLst>
      <p:ext uri="{BB962C8B-B14F-4D97-AF65-F5344CB8AC3E}">
        <p14:creationId xmlns:p14="http://schemas.microsoft.com/office/powerpoint/2010/main" val="3675938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E4174B1-162A-43D0-B75D-01CE1863F61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7F47E581-01DF-4932-8D2A-5EBEA3BFB888}"/>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3CAD9141-FD97-4B56-A074-4DC63526809C}"/>
              </a:ext>
            </a:extLst>
          </p:cNvPr>
          <p:cNvSpPr>
            <a:spLocks noGrp="1"/>
          </p:cNvSpPr>
          <p:nvPr>
            <p:ph type="sldNum" sz="quarter" idx="12"/>
          </p:nvPr>
        </p:nvSpPr>
        <p:spPr/>
        <p:txBody>
          <a:bodyPr/>
          <a:lstStyle/>
          <a:p>
            <a:fld id="{FEE93B5A-22E7-4ADD-91D5-441D0950230A}" type="slidenum">
              <a:rPr lang="fr-FR" smtClean="0"/>
              <a:t>24</a:t>
            </a:fld>
            <a:endParaRPr lang="fr-FR"/>
          </a:p>
        </p:txBody>
      </p:sp>
      <p:sp>
        <p:nvSpPr>
          <p:cNvPr id="5" name="Titre 1">
            <a:extLst>
              <a:ext uri="{FF2B5EF4-FFF2-40B4-BE49-F238E27FC236}">
                <a16:creationId xmlns:a16="http://schemas.microsoft.com/office/drawing/2014/main" id="{A345AA29-C839-4485-966C-D12D8C04288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Se projeter:</a:t>
            </a:r>
          </a:p>
          <a:p>
            <a:r>
              <a:rPr lang="fr-FR" dirty="0"/>
              <a:t>Les métiers vulnérables</a:t>
            </a:r>
          </a:p>
        </p:txBody>
      </p:sp>
      <p:sp>
        <p:nvSpPr>
          <p:cNvPr id="6" name="Espace réservé du contenu 2">
            <a:extLst>
              <a:ext uri="{FF2B5EF4-FFF2-40B4-BE49-F238E27FC236}">
                <a16:creationId xmlns:a16="http://schemas.microsoft.com/office/drawing/2014/main" id="{6F74D382-7EC0-4643-99BC-FE8034803BA4}"/>
              </a:ext>
            </a:extLst>
          </p:cNvPr>
          <p:cNvSpPr txBox="1">
            <a:spLocks/>
          </p:cNvSpPr>
          <p:nvPr/>
        </p:nvSpPr>
        <p:spPr>
          <a:xfrm>
            <a:off x="220717" y="2711665"/>
            <a:ext cx="4803909" cy="3559887"/>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200" dirty="0"/>
          </a:p>
          <a:p>
            <a:r>
              <a:rPr lang="fr-FR" sz="1200" dirty="0">
                <a:sym typeface="Wingdings" panose="05000000000000000000" pitchFamily="2" charset="2"/>
              </a:rPr>
              <a:t>artisans et ouvriers de l’industrie, ouvriers du bâtiment</a:t>
            </a:r>
          </a:p>
          <a:p>
            <a:r>
              <a:rPr lang="fr-FR" sz="1200" dirty="0">
                <a:sym typeface="Wingdings" panose="05000000000000000000" pitchFamily="2" charset="2"/>
              </a:rPr>
              <a:t>Intermittents, indépendants, métiers du transport, de l'hôtellerie-restauration, des services aux particuliers, de l’art, de la culture et du sport</a:t>
            </a:r>
          </a:p>
          <a:p>
            <a:r>
              <a:rPr lang="fr-FR" sz="1200" dirty="0">
                <a:sym typeface="Wingdings" panose="05000000000000000000" pitchFamily="2" charset="2"/>
              </a:rPr>
              <a:t>métiers de la santé, de l’éducation, de la propreté, de l’alimentaire et de sa distribution, et les professions régaliennes</a:t>
            </a:r>
          </a:p>
          <a:p>
            <a:r>
              <a:rPr lang="fr-FR" sz="1200" dirty="0">
                <a:sym typeface="Wingdings" panose="05000000000000000000" pitchFamily="2" charset="2"/>
              </a:rPr>
              <a:t>les télétravailleurs, essentiellement occupées par des cadres, ces professions doivent, à distance, assurer la continuité du travail et préparer la reprise d’activité</a:t>
            </a:r>
          </a:p>
          <a:p>
            <a:r>
              <a:rPr lang="fr-FR" sz="1200" dirty="0">
                <a:sym typeface="Wingdings" panose="05000000000000000000" pitchFamily="2" charset="2"/>
              </a:rPr>
              <a:t> professions intermédiaires ou d’employés qualifiés </a:t>
            </a:r>
          </a:p>
          <a:p>
            <a:pPr lvl="1">
              <a:buFont typeface="Wingdings" panose="05000000000000000000" pitchFamily="2" charset="2"/>
              <a:buChar char="è"/>
            </a:pPr>
            <a:endParaRPr lang="fr-FR" sz="1200" dirty="0"/>
          </a:p>
          <a:p>
            <a:pPr marL="457200" lvl="1" indent="0">
              <a:buFont typeface="Arial" panose="020B0604020202020204" pitchFamily="34" charset="0"/>
              <a:buNone/>
            </a:pPr>
            <a:endParaRPr lang="fr-FR" sz="1200" dirty="0"/>
          </a:p>
        </p:txBody>
      </p:sp>
      <p:pic>
        <p:nvPicPr>
          <p:cNvPr id="7" name="Image 6">
            <a:extLst>
              <a:ext uri="{FF2B5EF4-FFF2-40B4-BE49-F238E27FC236}">
                <a16:creationId xmlns:a16="http://schemas.microsoft.com/office/drawing/2014/main" id="{4385F0D1-8231-4FCA-A0A3-A420BAFD16ED}"/>
              </a:ext>
            </a:extLst>
          </p:cNvPr>
          <p:cNvPicPr>
            <a:picLocks noChangeAspect="1"/>
          </p:cNvPicPr>
          <p:nvPr/>
        </p:nvPicPr>
        <p:blipFill>
          <a:blip r:embed="rId2"/>
          <a:stretch>
            <a:fillRect/>
          </a:stretch>
        </p:blipFill>
        <p:spPr>
          <a:xfrm>
            <a:off x="5024627" y="2190750"/>
            <a:ext cx="6748968" cy="3398016"/>
          </a:xfrm>
          <a:prstGeom prst="rect">
            <a:avLst/>
          </a:prstGeom>
        </p:spPr>
      </p:pic>
      <p:cxnSp>
        <p:nvCxnSpPr>
          <p:cNvPr id="9" name="Connecteur droit 8">
            <a:extLst>
              <a:ext uri="{FF2B5EF4-FFF2-40B4-BE49-F238E27FC236}">
                <a16:creationId xmlns:a16="http://schemas.microsoft.com/office/drawing/2014/main" id="{9829B035-FC29-49E2-B96F-98FAD56B7768}"/>
              </a:ext>
            </a:extLst>
          </p:cNvPr>
          <p:cNvCxnSpPr/>
          <p:nvPr/>
        </p:nvCxnSpPr>
        <p:spPr>
          <a:xfrm>
            <a:off x="4288221" y="3132083"/>
            <a:ext cx="851338" cy="0"/>
          </a:xfrm>
          <a:prstGeom prst="line">
            <a:avLst/>
          </a:prstGeom>
          <a:ln w="38100">
            <a:solidFill>
              <a:srgbClr val="1EBC32"/>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A0F598C6-8766-4509-BC05-D20DA8603ED9}"/>
              </a:ext>
            </a:extLst>
          </p:cNvPr>
          <p:cNvCxnSpPr>
            <a:cxnSpLocks/>
          </p:cNvCxnSpPr>
          <p:nvPr/>
        </p:nvCxnSpPr>
        <p:spPr>
          <a:xfrm>
            <a:off x="4834759" y="3505200"/>
            <a:ext cx="362607" cy="0"/>
          </a:xfrm>
          <a:prstGeom prst="line">
            <a:avLst/>
          </a:prstGeom>
          <a:ln w="38100">
            <a:solidFill>
              <a:srgbClr val="1EBC32"/>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7C786273-8546-43D0-98A4-26A17A0085D0}"/>
              </a:ext>
            </a:extLst>
          </p:cNvPr>
          <p:cNvCxnSpPr>
            <a:cxnSpLocks/>
          </p:cNvCxnSpPr>
          <p:nvPr/>
        </p:nvCxnSpPr>
        <p:spPr>
          <a:xfrm flipV="1">
            <a:off x="4834759" y="4004442"/>
            <a:ext cx="362607" cy="73572"/>
          </a:xfrm>
          <a:prstGeom prst="line">
            <a:avLst/>
          </a:prstGeom>
          <a:ln w="38100">
            <a:solidFill>
              <a:srgbClr val="1EBC32"/>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7808B03D-F90E-4421-9D5C-154611FF5EA8}"/>
              </a:ext>
            </a:extLst>
          </p:cNvPr>
          <p:cNvCxnSpPr>
            <a:cxnSpLocks/>
          </p:cNvCxnSpPr>
          <p:nvPr/>
        </p:nvCxnSpPr>
        <p:spPr>
          <a:xfrm flipV="1">
            <a:off x="4593021" y="4430110"/>
            <a:ext cx="604345" cy="173421"/>
          </a:xfrm>
          <a:prstGeom prst="line">
            <a:avLst/>
          </a:prstGeom>
          <a:ln w="38100">
            <a:solidFill>
              <a:srgbClr val="1EBC32"/>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3A6B7E6-B5E5-476A-AC6C-BCA7AE2C67E1}"/>
              </a:ext>
            </a:extLst>
          </p:cNvPr>
          <p:cNvCxnSpPr>
            <a:cxnSpLocks/>
          </p:cNvCxnSpPr>
          <p:nvPr/>
        </p:nvCxnSpPr>
        <p:spPr>
          <a:xfrm flipV="1">
            <a:off x="4038600" y="4939862"/>
            <a:ext cx="1132490" cy="168166"/>
          </a:xfrm>
          <a:prstGeom prst="line">
            <a:avLst/>
          </a:prstGeom>
          <a:ln w="38100">
            <a:solidFill>
              <a:srgbClr val="1EBC32"/>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F64F8240-18F6-4EA0-936E-34084CBCB183}"/>
              </a:ext>
            </a:extLst>
          </p:cNvPr>
          <p:cNvSpPr txBox="1"/>
          <p:nvPr/>
        </p:nvSpPr>
        <p:spPr>
          <a:xfrm>
            <a:off x="641131" y="1933903"/>
            <a:ext cx="3170996" cy="923330"/>
          </a:xfrm>
          <a:prstGeom prst="rect">
            <a:avLst/>
          </a:prstGeom>
          <a:noFill/>
        </p:spPr>
        <p:txBody>
          <a:bodyPr wrap="none" rtlCol="0">
            <a:spAutoFit/>
          </a:bodyPr>
          <a:lstStyle/>
          <a:p>
            <a:r>
              <a:rPr lang="fr-FR" dirty="0"/>
              <a:t>France Stratégie</a:t>
            </a:r>
          </a:p>
          <a:p>
            <a:r>
              <a:rPr lang="fr-FR" dirty="0">
                <a:hlinkClick r:id="rId3"/>
              </a:rPr>
              <a:t>Les métiers au temps du corona</a:t>
            </a:r>
            <a:endParaRPr lang="fr-FR" dirty="0"/>
          </a:p>
          <a:p>
            <a:r>
              <a:rPr lang="fr-FR" dirty="0"/>
              <a:t>Avril 2020</a:t>
            </a:r>
          </a:p>
        </p:txBody>
      </p:sp>
      <p:sp>
        <p:nvSpPr>
          <p:cNvPr id="20" name="Ellipse 19">
            <a:extLst>
              <a:ext uri="{FF2B5EF4-FFF2-40B4-BE49-F238E27FC236}">
                <a16:creationId xmlns:a16="http://schemas.microsoft.com/office/drawing/2014/main" id="{4A388B33-254C-4B07-AE03-340729ABE98C}"/>
              </a:ext>
            </a:extLst>
          </p:cNvPr>
          <p:cNvSpPr/>
          <p:nvPr/>
        </p:nvSpPr>
        <p:spPr>
          <a:xfrm>
            <a:off x="126124" y="2756121"/>
            <a:ext cx="4803909" cy="13991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21">
            <a:extLst>
              <a:ext uri="{FF2B5EF4-FFF2-40B4-BE49-F238E27FC236}">
                <a16:creationId xmlns:a16="http://schemas.microsoft.com/office/drawing/2014/main" id="{F66F1257-4F71-47BE-A166-1CCB57B8757B}"/>
              </a:ext>
            </a:extLst>
          </p:cNvPr>
          <p:cNvCxnSpPr/>
          <p:nvPr/>
        </p:nvCxnSpPr>
        <p:spPr>
          <a:xfrm>
            <a:off x="2532993" y="4155259"/>
            <a:ext cx="409904" cy="169659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BC2E78A1-7043-4A83-847A-C1359114C4CB}"/>
              </a:ext>
            </a:extLst>
          </p:cNvPr>
          <p:cNvSpPr txBox="1"/>
          <p:nvPr/>
        </p:nvSpPr>
        <p:spPr>
          <a:xfrm>
            <a:off x="2676200" y="5939336"/>
            <a:ext cx="8494826" cy="369332"/>
          </a:xfrm>
          <a:prstGeom prst="rect">
            <a:avLst/>
          </a:prstGeom>
          <a:noFill/>
        </p:spPr>
        <p:txBody>
          <a:bodyPr wrap="none" rtlCol="0">
            <a:spAutoFit/>
          </a:bodyPr>
          <a:lstStyle/>
          <a:p>
            <a:r>
              <a:rPr lang="fr-FR" dirty="0">
                <a:solidFill>
                  <a:srgbClr val="FF0000"/>
                </a:solidFill>
              </a:rPr>
              <a:t>Les plans sociaux ou les dégâts importants viendraient principalement de ces secteurs là. </a:t>
            </a:r>
          </a:p>
        </p:txBody>
      </p:sp>
    </p:spTree>
    <p:extLst>
      <p:ext uri="{BB962C8B-B14F-4D97-AF65-F5344CB8AC3E}">
        <p14:creationId xmlns:p14="http://schemas.microsoft.com/office/powerpoint/2010/main" val="2856590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6EF6DE-63B8-4D1E-BFAE-4A18375B2AFA}"/>
              </a:ext>
            </a:extLst>
          </p:cNvPr>
          <p:cNvSpPr>
            <a:spLocks noGrp="1"/>
          </p:cNvSpPr>
          <p:nvPr>
            <p:ph type="title"/>
          </p:nvPr>
        </p:nvSpPr>
        <p:spPr/>
        <p:txBody>
          <a:bodyPr/>
          <a:lstStyle/>
          <a:p>
            <a:r>
              <a:rPr lang="fr-FR" dirty="0"/>
              <a:t>Autres</a:t>
            </a:r>
          </a:p>
        </p:txBody>
      </p:sp>
      <p:sp>
        <p:nvSpPr>
          <p:cNvPr id="3" name="Espace réservé du texte 2">
            <a:extLst>
              <a:ext uri="{FF2B5EF4-FFF2-40B4-BE49-F238E27FC236}">
                <a16:creationId xmlns:a16="http://schemas.microsoft.com/office/drawing/2014/main" id="{D96235CD-D260-47EE-BD26-CA65B288CEC5}"/>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08A66CFB-1490-4FD7-A310-948E5A7C8100}"/>
              </a:ext>
            </a:extLst>
          </p:cNvPr>
          <p:cNvSpPr>
            <a:spLocks noGrp="1"/>
          </p:cNvSpPr>
          <p:nvPr>
            <p:ph type="dt" sz="half" idx="10"/>
          </p:nvPr>
        </p:nvSpPr>
        <p:spPr/>
        <p:txBody>
          <a:bodyPr/>
          <a:lstStyle/>
          <a:p>
            <a:r>
              <a:rPr lang="fr-FR" dirty="0"/>
              <a:t>02/06/2020</a:t>
            </a:r>
          </a:p>
        </p:txBody>
      </p:sp>
      <p:sp>
        <p:nvSpPr>
          <p:cNvPr id="5" name="Espace réservé du pied de page 4">
            <a:extLst>
              <a:ext uri="{FF2B5EF4-FFF2-40B4-BE49-F238E27FC236}">
                <a16:creationId xmlns:a16="http://schemas.microsoft.com/office/drawing/2014/main" id="{1BDB9827-A823-45AF-911D-EE150EE795E2}"/>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A6C180CF-C29F-4A3B-8EDC-44234FA684BD}"/>
              </a:ext>
            </a:extLst>
          </p:cNvPr>
          <p:cNvSpPr>
            <a:spLocks noGrp="1"/>
          </p:cNvSpPr>
          <p:nvPr>
            <p:ph type="sldNum" sz="quarter" idx="12"/>
          </p:nvPr>
        </p:nvSpPr>
        <p:spPr/>
        <p:txBody>
          <a:bodyPr/>
          <a:lstStyle/>
          <a:p>
            <a:fld id="{FEE93B5A-22E7-4ADD-91D5-441D0950230A}" type="slidenum">
              <a:rPr lang="fr-FR" smtClean="0"/>
              <a:t>25</a:t>
            </a:fld>
            <a:endParaRPr lang="fr-FR"/>
          </a:p>
        </p:txBody>
      </p:sp>
    </p:spTree>
    <p:extLst>
      <p:ext uri="{BB962C8B-B14F-4D97-AF65-F5344CB8AC3E}">
        <p14:creationId xmlns:p14="http://schemas.microsoft.com/office/powerpoint/2010/main" val="3116875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E4174B1-162A-43D0-B75D-01CE1863F616}"/>
              </a:ext>
            </a:extLst>
          </p:cNvPr>
          <p:cNvSpPr>
            <a:spLocks noGrp="1"/>
          </p:cNvSpPr>
          <p:nvPr>
            <p:ph type="dt" sz="half" idx="10"/>
          </p:nvPr>
        </p:nvSpPr>
        <p:spPr/>
        <p:txBody>
          <a:bodyPr/>
          <a:lstStyle/>
          <a:p>
            <a:r>
              <a:rPr lang="fr-FR" dirty="0"/>
              <a:t>02/06/2020</a:t>
            </a:r>
          </a:p>
        </p:txBody>
      </p:sp>
      <p:sp>
        <p:nvSpPr>
          <p:cNvPr id="3" name="Espace réservé du pied de page 2">
            <a:extLst>
              <a:ext uri="{FF2B5EF4-FFF2-40B4-BE49-F238E27FC236}">
                <a16:creationId xmlns:a16="http://schemas.microsoft.com/office/drawing/2014/main" id="{7F47E581-01DF-4932-8D2A-5EBEA3BFB888}"/>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3CAD9141-FD97-4B56-A074-4DC63526809C}"/>
              </a:ext>
            </a:extLst>
          </p:cNvPr>
          <p:cNvSpPr>
            <a:spLocks noGrp="1"/>
          </p:cNvSpPr>
          <p:nvPr>
            <p:ph type="sldNum" sz="quarter" idx="12"/>
          </p:nvPr>
        </p:nvSpPr>
        <p:spPr/>
        <p:txBody>
          <a:bodyPr/>
          <a:lstStyle/>
          <a:p>
            <a:fld id="{FEE93B5A-22E7-4ADD-91D5-441D0950230A}" type="slidenum">
              <a:rPr lang="fr-FR" smtClean="0"/>
              <a:t>26</a:t>
            </a:fld>
            <a:endParaRPr lang="fr-FR"/>
          </a:p>
        </p:txBody>
      </p:sp>
      <p:sp>
        <p:nvSpPr>
          <p:cNvPr id="5" name="Titre 1">
            <a:extLst>
              <a:ext uri="{FF2B5EF4-FFF2-40B4-BE49-F238E27FC236}">
                <a16:creationId xmlns:a16="http://schemas.microsoft.com/office/drawing/2014/main" id="{A345AA29-C839-4485-966C-D12D8C04288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Et aussi…</a:t>
            </a:r>
          </a:p>
        </p:txBody>
      </p:sp>
      <p:sp>
        <p:nvSpPr>
          <p:cNvPr id="6" name="Espace réservé du contenu 2">
            <a:extLst>
              <a:ext uri="{FF2B5EF4-FFF2-40B4-BE49-F238E27FC236}">
                <a16:creationId xmlns:a16="http://schemas.microsoft.com/office/drawing/2014/main" id="{6F74D382-7EC0-4643-99BC-FE8034803BA4}"/>
              </a:ext>
            </a:extLst>
          </p:cNvPr>
          <p:cNvSpPr txBox="1">
            <a:spLocks/>
          </p:cNvSpPr>
          <p:nvPr/>
        </p:nvSpPr>
        <p:spPr>
          <a:xfrm>
            <a:off x="838200" y="1825625"/>
            <a:ext cx="10515600" cy="4351338"/>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ym typeface="Wingdings" panose="05000000000000000000" pitchFamily="2" charset="2"/>
              </a:rPr>
              <a:t>Si moins d’apprentis ou de stagiaires dans les entreprises, certains secteurs en difficultés sans cette main d’œuvre</a:t>
            </a:r>
          </a:p>
          <a:p>
            <a:pPr algn="just"/>
            <a:endParaRPr lang="fr-FR" dirty="0">
              <a:sym typeface="Wingdings" panose="05000000000000000000" pitchFamily="2" charset="2"/>
            </a:endParaRPr>
          </a:p>
          <a:p>
            <a:pPr algn="just"/>
            <a:r>
              <a:rPr lang="fr-FR" dirty="0">
                <a:sym typeface="Wingdings" panose="05000000000000000000" pitchFamily="2" charset="2"/>
              </a:rPr>
              <a:t>Un afflux de nouveaux demandeurs d’emplois augmenterait la concurrence sur le marché du travail et rendrait la situation encore plus difficile pour les personnes déjà éloignées de l’emploi</a:t>
            </a:r>
          </a:p>
          <a:p>
            <a:pPr algn="just"/>
            <a:endParaRPr lang="fr-FR" dirty="0">
              <a:sym typeface="Wingdings" panose="05000000000000000000" pitchFamily="2" charset="2"/>
            </a:endParaRPr>
          </a:p>
          <a:p>
            <a:pPr algn="just"/>
            <a:r>
              <a:rPr lang="fr-FR" dirty="0">
                <a:sym typeface="Wingdings" panose="05000000000000000000" pitchFamily="2" charset="2"/>
              </a:rPr>
              <a:t>Des difficultés pour les personnes aux statuts atypiques: saisonniers, intermittents, retraités avec une activité complémentaire…</a:t>
            </a:r>
          </a:p>
          <a:p>
            <a:pPr algn="just"/>
            <a:endParaRPr lang="fr-FR" dirty="0">
              <a:sym typeface="Wingdings" panose="05000000000000000000" pitchFamily="2" charset="2"/>
            </a:endParaRPr>
          </a:p>
          <a:p>
            <a:pPr algn="just"/>
            <a:r>
              <a:rPr lang="fr-FR" dirty="0">
                <a:sym typeface="Wingdings" panose="05000000000000000000" pitchFamily="2" charset="2"/>
              </a:rPr>
              <a:t>Fragilisation des étudiants (précarité accrue à la rentrée) avec moins d’emplois disponibles pour eux cet été. </a:t>
            </a:r>
          </a:p>
          <a:p>
            <a:pPr algn="just"/>
            <a:endParaRPr lang="fr-FR" dirty="0">
              <a:sym typeface="Wingdings" panose="05000000000000000000" pitchFamily="2" charset="2"/>
            </a:endParaRPr>
          </a:p>
          <a:p>
            <a:pPr algn="just"/>
            <a:r>
              <a:rPr lang="fr-FR" dirty="0">
                <a:sym typeface="Wingdings" panose="05000000000000000000" pitchFamily="2" charset="2"/>
              </a:rPr>
              <a:t>Un turnover moindre en période de crise économique. </a:t>
            </a:r>
          </a:p>
          <a:p>
            <a:pPr algn="just"/>
            <a:endParaRPr lang="fr-FR" dirty="0">
              <a:sym typeface="Wingdings" panose="05000000000000000000" pitchFamily="2" charset="2"/>
            </a:endParaRPr>
          </a:p>
          <a:p>
            <a:pPr algn="just"/>
            <a:r>
              <a:rPr lang="fr-FR" dirty="0">
                <a:sym typeface="Wingdings" panose="05000000000000000000" pitchFamily="2" charset="2"/>
              </a:rPr>
              <a:t>Probablement le besoin d’embaucher sur de petits contrats (redémarrage à court terme pour l’intérim?) des collaborateurs pour remplacer le personnel confiné ou en garde d’enfant</a:t>
            </a:r>
          </a:p>
          <a:p>
            <a:pPr lvl="1" algn="just">
              <a:buFont typeface="Wingdings" panose="05000000000000000000" pitchFamily="2" charset="2"/>
              <a:buChar char="è"/>
            </a:pPr>
            <a:endParaRPr lang="fr-FR" dirty="0">
              <a:solidFill>
                <a:srgbClr val="4BACC6"/>
              </a:solidFill>
            </a:endParaRPr>
          </a:p>
          <a:p>
            <a:pPr marL="457200" lvl="1" indent="0" algn="just">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253265353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1924</TotalTime>
  <Words>3550</Words>
  <Application>Microsoft Office PowerPoint</Application>
  <PresentationFormat>Grand écran</PresentationFormat>
  <Paragraphs>416</Paragraphs>
  <Slides>26</Slides>
  <Notes>11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Arial</vt:lpstr>
      <vt:lpstr>Calibri</vt:lpstr>
      <vt:lpstr>Calibri Light</vt:lpstr>
      <vt:lpstr>Wingdings</vt:lpstr>
      <vt:lpstr>Thème Office</vt:lpstr>
      <vt:lpstr>POINT sur l'Économie</vt:lpstr>
      <vt:lpstr>Le contexte</vt:lpstr>
      <vt:lpstr>Présentation PowerPoint</vt:lpstr>
      <vt:lpstr>Présentation PowerPoint</vt:lpstr>
      <vt:lpstr>Présentation PowerPoint</vt:lpstr>
      <vt:lpstr>Présentation PowerPoint</vt:lpstr>
      <vt:lpstr>Présentation PowerPoint</vt:lpstr>
      <vt:lpstr>L’impact par secteur d’activité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métiers qui recrutent et qui pourraient recruter</vt:lpstr>
      <vt:lpstr>Présentation PowerPoint</vt:lpstr>
      <vt:lpstr>Présentation PowerPoint</vt:lpstr>
      <vt:lpstr>Présentation PowerPoint</vt:lpstr>
      <vt:lpstr>Présentation PowerPoint</vt:lpstr>
      <vt:lpstr>Présentation PowerPoint</vt:lpstr>
      <vt:lpstr>Autres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David FRACHISSE</dc:creator>
  <cp:lastModifiedBy>David FRACHISSE</cp:lastModifiedBy>
  <cp:revision>169</cp:revision>
  <dcterms:created xsi:type="dcterms:W3CDTF">2020-03-18T06:08:36Z</dcterms:created>
  <dcterms:modified xsi:type="dcterms:W3CDTF">2020-06-03T14:58:00Z</dcterms:modified>
</cp:coreProperties>
</file>