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92" r:id="rId3"/>
    <p:sldId id="262" r:id="rId4"/>
    <p:sldId id="282" r:id="rId5"/>
    <p:sldId id="298" r:id="rId6"/>
    <p:sldId id="285" r:id="rId7"/>
    <p:sldId id="293" r:id="rId8"/>
    <p:sldId id="297" r:id="rId9"/>
    <p:sldId id="274" r:id="rId10"/>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avid FRACHISSE" initials="DF" lastIdx="1" clrIdx="0">
    <p:extLst>
      <p:ext uri="{19B8F6BF-5375-455C-9EA6-DF929625EA0E}">
        <p15:presenceInfo xmlns:p15="http://schemas.microsoft.com/office/powerpoint/2012/main" userId="S-1-5-21-3487836307-513025438-2271039551-110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EBC32"/>
    <a:srgbClr val="6C6D71"/>
    <a:srgbClr val="4BACC6"/>
    <a:srgbClr val="4A6A7E"/>
    <a:srgbClr val="C8CD00"/>
    <a:srgbClr val="00BC00"/>
    <a:srgbClr val="00CC00"/>
    <a:srgbClr val="33CC3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Style moyen 2 - Accentuation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8897" autoAdjust="0"/>
    <p:restoredTop sz="76712" autoAdjust="0"/>
  </p:normalViewPr>
  <p:slideViewPr>
    <p:cSldViewPr snapToGrid="0">
      <p:cViewPr varScale="1">
        <p:scale>
          <a:sx n="66" d="100"/>
          <a:sy n="66" d="100"/>
        </p:scale>
        <p:origin x="691" y="58"/>
      </p:cViewPr>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66" d="100"/>
          <a:sy n="66" d="100"/>
        </p:scale>
        <p:origin x="3134" y="3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243E5B6-FAC3-43C5-BD37-2937A11BD852}" type="datetimeFigureOut">
              <a:rPr lang="fr-FR" smtClean="0"/>
              <a:t>23/07/2020</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D78778-DCCC-423E-B330-9232BF29D0E5}" type="slidenum">
              <a:rPr lang="fr-FR" smtClean="0"/>
              <a:t>‹N°›</a:t>
            </a:fld>
            <a:endParaRPr lang="fr-FR"/>
          </a:p>
        </p:txBody>
      </p:sp>
    </p:spTree>
    <p:extLst>
      <p:ext uri="{BB962C8B-B14F-4D97-AF65-F5344CB8AC3E}">
        <p14:creationId xmlns:p14="http://schemas.microsoft.com/office/powerpoint/2010/main" val="18736242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B6D78778-DCCC-423E-B330-9232BF29D0E5}" type="slidenum">
              <a:rPr lang="fr-FR" smtClean="0"/>
              <a:t>3</a:t>
            </a:fld>
            <a:endParaRPr lang="fr-FR"/>
          </a:p>
        </p:txBody>
      </p:sp>
    </p:spTree>
    <p:extLst>
      <p:ext uri="{BB962C8B-B14F-4D97-AF65-F5344CB8AC3E}">
        <p14:creationId xmlns:p14="http://schemas.microsoft.com/office/powerpoint/2010/main" val="26505086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B6D78778-DCCC-423E-B330-9232BF29D0E5}" type="slidenum">
              <a:rPr lang="fr-FR" smtClean="0"/>
              <a:t>4</a:t>
            </a:fld>
            <a:endParaRPr lang="fr-FR"/>
          </a:p>
        </p:txBody>
      </p:sp>
    </p:spTree>
    <p:extLst>
      <p:ext uri="{BB962C8B-B14F-4D97-AF65-F5344CB8AC3E}">
        <p14:creationId xmlns:p14="http://schemas.microsoft.com/office/powerpoint/2010/main" val="3637494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B6D78778-DCCC-423E-B330-9232BF29D0E5}" type="slidenum">
              <a:rPr lang="fr-FR" smtClean="0"/>
              <a:t>6</a:t>
            </a:fld>
            <a:endParaRPr lang="fr-FR"/>
          </a:p>
        </p:txBody>
      </p:sp>
    </p:spTree>
    <p:extLst>
      <p:ext uri="{BB962C8B-B14F-4D97-AF65-F5344CB8AC3E}">
        <p14:creationId xmlns:p14="http://schemas.microsoft.com/office/powerpoint/2010/main" val="29532454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B6D78778-DCCC-423E-B330-9232BF29D0E5}" type="slidenum">
              <a:rPr lang="fr-FR" smtClean="0"/>
              <a:t>7</a:t>
            </a:fld>
            <a:endParaRPr lang="fr-FR"/>
          </a:p>
        </p:txBody>
      </p:sp>
    </p:spTree>
    <p:extLst>
      <p:ext uri="{BB962C8B-B14F-4D97-AF65-F5344CB8AC3E}">
        <p14:creationId xmlns:p14="http://schemas.microsoft.com/office/powerpoint/2010/main" val="315773474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B6D78778-DCCC-423E-B330-9232BF29D0E5}" type="slidenum">
              <a:rPr lang="fr-FR" smtClean="0"/>
              <a:t>9</a:t>
            </a:fld>
            <a:endParaRPr lang="fr-FR"/>
          </a:p>
        </p:txBody>
      </p:sp>
    </p:spTree>
    <p:extLst>
      <p:ext uri="{BB962C8B-B14F-4D97-AF65-F5344CB8AC3E}">
        <p14:creationId xmlns:p14="http://schemas.microsoft.com/office/powerpoint/2010/main" val="127352448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7CB3384-97C0-42A4-AB60-5BE4AB46F558}"/>
              </a:ext>
            </a:extLst>
          </p:cNvPr>
          <p:cNvSpPr>
            <a:spLocks noGrp="1"/>
          </p:cNvSpPr>
          <p:nvPr>
            <p:ph type="ctrTitle"/>
          </p:nvPr>
        </p:nvSpPr>
        <p:spPr>
          <a:xfrm>
            <a:off x="1524000" y="1122363"/>
            <a:ext cx="9144000" cy="2387600"/>
          </a:xfrm>
        </p:spPr>
        <p:txBody>
          <a:bodyPr anchor="b"/>
          <a:lstStyle>
            <a:lvl1pPr algn="ctr">
              <a:defRPr sz="6000" cap="all" baseline="0"/>
            </a:lvl1pPr>
          </a:lstStyle>
          <a:p>
            <a:r>
              <a:rPr lang="fr-FR" dirty="0"/>
              <a:t>Modifiez le style du titre</a:t>
            </a:r>
          </a:p>
        </p:txBody>
      </p:sp>
      <p:sp>
        <p:nvSpPr>
          <p:cNvPr id="3" name="Sous-titre 2">
            <a:extLst>
              <a:ext uri="{FF2B5EF4-FFF2-40B4-BE49-F238E27FC236}">
                <a16:creationId xmlns:a16="http://schemas.microsoft.com/office/drawing/2014/main" id="{EC09C754-752E-4DEA-AD0D-C7D0D8D077F5}"/>
              </a:ext>
            </a:extLst>
          </p:cNvPr>
          <p:cNvSpPr>
            <a:spLocks noGrp="1"/>
          </p:cNvSpPr>
          <p:nvPr>
            <p:ph type="subTitle" idx="1"/>
          </p:nvPr>
        </p:nvSpPr>
        <p:spPr>
          <a:xfrm>
            <a:off x="1524000" y="3602038"/>
            <a:ext cx="9144000" cy="1655762"/>
          </a:xfrm>
        </p:spPr>
        <p:txBody>
          <a:bodyPr>
            <a:normAutofit/>
          </a:bodyPr>
          <a:lstStyle>
            <a:lvl1pPr marL="0" indent="0" algn="ctr">
              <a:buNone/>
              <a:defRPr sz="2800" cap="all"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dirty="0"/>
              <a:t>Modifiez le style des sous-titres du masque</a:t>
            </a:r>
          </a:p>
        </p:txBody>
      </p:sp>
      <p:sp>
        <p:nvSpPr>
          <p:cNvPr id="4" name="Espace réservé de la date 3">
            <a:extLst>
              <a:ext uri="{FF2B5EF4-FFF2-40B4-BE49-F238E27FC236}">
                <a16:creationId xmlns:a16="http://schemas.microsoft.com/office/drawing/2014/main" id="{C0BD60EA-2EC5-4F35-A384-75088D6E1BD1}"/>
              </a:ext>
            </a:extLst>
          </p:cNvPr>
          <p:cNvSpPr>
            <a:spLocks noGrp="1"/>
          </p:cNvSpPr>
          <p:nvPr>
            <p:ph type="dt" sz="half" idx="10"/>
          </p:nvPr>
        </p:nvSpPr>
        <p:spPr/>
        <p:txBody>
          <a:bodyPr/>
          <a:lstStyle/>
          <a:p>
            <a:r>
              <a:rPr lang="fr-FR"/>
              <a:t>18/03/2020</a:t>
            </a:r>
          </a:p>
        </p:txBody>
      </p:sp>
      <p:sp>
        <p:nvSpPr>
          <p:cNvPr id="5" name="Espace réservé du pied de page 4">
            <a:extLst>
              <a:ext uri="{FF2B5EF4-FFF2-40B4-BE49-F238E27FC236}">
                <a16:creationId xmlns:a16="http://schemas.microsoft.com/office/drawing/2014/main" id="{D67251FA-DF8F-4E16-BE4F-FFC1C469F02C}"/>
              </a:ext>
            </a:extLst>
          </p:cNvPr>
          <p:cNvSpPr>
            <a:spLocks noGrp="1"/>
          </p:cNvSpPr>
          <p:nvPr>
            <p:ph type="ftr" sz="quarter" idx="11"/>
          </p:nvPr>
        </p:nvSpPr>
        <p:spPr/>
        <p:txBody>
          <a:bodyPr/>
          <a:lstStyle/>
          <a:p>
            <a:r>
              <a:rPr lang="fr-FR"/>
              <a:t>NOM DE L'ETUDE OU DE L'ACTION</a:t>
            </a:r>
          </a:p>
        </p:txBody>
      </p:sp>
      <p:sp>
        <p:nvSpPr>
          <p:cNvPr id="6" name="Espace réservé du numéro de diapositive 5">
            <a:extLst>
              <a:ext uri="{FF2B5EF4-FFF2-40B4-BE49-F238E27FC236}">
                <a16:creationId xmlns:a16="http://schemas.microsoft.com/office/drawing/2014/main" id="{034BE028-9128-4AFE-9B12-9654EE33B7E0}"/>
              </a:ext>
            </a:extLst>
          </p:cNvPr>
          <p:cNvSpPr>
            <a:spLocks noGrp="1"/>
          </p:cNvSpPr>
          <p:nvPr>
            <p:ph type="sldNum" sz="quarter" idx="12"/>
          </p:nvPr>
        </p:nvSpPr>
        <p:spPr/>
        <p:txBody>
          <a:bodyPr/>
          <a:lstStyle/>
          <a:p>
            <a:fld id="{FEE93B5A-22E7-4ADD-91D5-441D0950230A}" type="slidenum">
              <a:rPr lang="fr-FR" smtClean="0"/>
              <a:t>‹N°›</a:t>
            </a:fld>
            <a:endParaRPr lang="fr-FR"/>
          </a:p>
        </p:txBody>
      </p:sp>
      <p:grpSp>
        <p:nvGrpSpPr>
          <p:cNvPr id="10" name="Groupe 9">
            <a:extLst>
              <a:ext uri="{FF2B5EF4-FFF2-40B4-BE49-F238E27FC236}">
                <a16:creationId xmlns:a16="http://schemas.microsoft.com/office/drawing/2014/main" id="{FFF4DC51-F4E2-4A61-8F85-50E0748F11E1}"/>
              </a:ext>
            </a:extLst>
          </p:cNvPr>
          <p:cNvGrpSpPr/>
          <p:nvPr userDrawn="1"/>
        </p:nvGrpSpPr>
        <p:grpSpPr>
          <a:xfrm>
            <a:off x="4478136" y="136525"/>
            <a:ext cx="3223027" cy="1576388"/>
            <a:chOff x="5029200" y="0"/>
            <a:chExt cx="3223027" cy="1576388"/>
          </a:xfrm>
        </p:grpSpPr>
        <p:pic>
          <p:nvPicPr>
            <p:cNvPr id="11" name="Picture 2" descr="Elo - Emplois Loire Observatoire">
              <a:extLst>
                <a:ext uri="{FF2B5EF4-FFF2-40B4-BE49-F238E27FC236}">
                  <a16:creationId xmlns:a16="http://schemas.microsoft.com/office/drawing/2014/main" id="{5D333435-018D-490E-9DD7-A51451009D2A}"/>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029200" y="0"/>
              <a:ext cx="3124200" cy="1143000"/>
            </a:xfrm>
            <a:prstGeom prst="rect">
              <a:avLst/>
            </a:prstGeom>
            <a:noFill/>
            <a:extLst>
              <a:ext uri="{909E8E84-426E-40DD-AFC4-6F175D3DCCD1}">
                <a14:hiddenFill xmlns:a14="http://schemas.microsoft.com/office/drawing/2010/main">
                  <a:solidFill>
                    <a:srgbClr val="FFFFFF"/>
                  </a:solidFill>
                </a14:hiddenFill>
              </a:ext>
            </a:extLst>
          </p:spPr>
        </p:pic>
        <p:sp>
          <p:nvSpPr>
            <p:cNvPr id="12" name="ZoneTexte 11">
              <a:extLst>
                <a:ext uri="{FF2B5EF4-FFF2-40B4-BE49-F238E27FC236}">
                  <a16:creationId xmlns:a16="http://schemas.microsoft.com/office/drawing/2014/main" id="{D2F19058-5C47-4997-B52E-3C247BDD3D92}"/>
                </a:ext>
              </a:extLst>
            </p:cNvPr>
            <p:cNvSpPr txBox="1"/>
            <p:nvPr userDrawn="1"/>
          </p:nvSpPr>
          <p:spPr>
            <a:xfrm>
              <a:off x="5672738" y="1114723"/>
              <a:ext cx="2579489" cy="461665"/>
            </a:xfrm>
            <a:prstGeom prst="rect">
              <a:avLst/>
            </a:prstGeom>
            <a:noFill/>
          </p:spPr>
          <p:txBody>
            <a:bodyPr wrap="none" rtlCol="0">
              <a:spAutoFit/>
            </a:bodyPr>
            <a:lstStyle/>
            <a:p>
              <a:r>
                <a:rPr lang="fr-FR" sz="2400" b="1" dirty="0">
                  <a:solidFill>
                    <a:srgbClr val="6C6D71"/>
                  </a:solidFill>
                </a:rPr>
                <a:t>Observer</a:t>
              </a:r>
              <a:r>
                <a:rPr lang="fr-FR" sz="2400" b="1" dirty="0"/>
                <a:t> </a:t>
              </a:r>
              <a:r>
                <a:rPr lang="fr-FR" sz="2400" b="1" dirty="0">
                  <a:solidFill>
                    <a:srgbClr val="4A6A7E"/>
                  </a:solidFill>
                </a:rPr>
                <a:t>pour agir</a:t>
              </a:r>
            </a:p>
          </p:txBody>
        </p:sp>
      </p:grpSp>
    </p:spTree>
    <p:extLst>
      <p:ext uri="{BB962C8B-B14F-4D97-AF65-F5344CB8AC3E}">
        <p14:creationId xmlns:p14="http://schemas.microsoft.com/office/powerpoint/2010/main" val="35162570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0F15AED-F00D-4211-99EF-56259873BA2C}"/>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4E68C2F1-9A0F-432C-B8E8-5C3F8CCC7066}"/>
              </a:ext>
            </a:extLst>
          </p:cNvPr>
          <p:cNvSpPr>
            <a:spLocks noGrp="1"/>
          </p:cNvSpPr>
          <p:nvPr>
            <p:ph type="body" orient="vert" idx="1"/>
          </p:nvPr>
        </p:nvSpPr>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43CEE5E4-1EB4-47F3-A9AC-4FBE4B6ED185}"/>
              </a:ext>
            </a:extLst>
          </p:cNvPr>
          <p:cNvSpPr>
            <a:spLocks noGrp="1"/>
          </p:cNvSpPr>
          <p:nvPr>
            <p:ph type="dt" sz="half" idx="10"/>
          </p:nvPr>
        </p:nvSpPr>
        <p:spPr/>
        <p:txBody>
          <a:bodyPr/>
          <a:lstStyle/>
          <a:p>
            <a:r>
              <a:rPr lang="fr-FR"/>
              <a:t>18/03/2020</a:t>
            </a:r>
          </a:p>
        </p:txBody>
      </p:sp>
      <p:sp>
        <p:nvSpPr>
          <p:cNvPr id="5" name="Espace réservé du pied de page 4">
            <a:extLst>
              <a:ext uri="{FF2B5EF4-FFF2-40B4-BE49-F238E27FC236}">
                <a16:creationId xmlns:a16="http://schemas.microsoft.com/office/drawing/2014/main" id="{9118ED3F-452E-4413-9A61-A0F1099FBDE3}"/>
              </a:ext>
            </a:extLst>
          </p:cNvPr>
          <p:cNvSpPr>
            <a:spLocks noGrp="1"/>
          </p:cNvSpPr>
          <p:nvPr>
            <p:ph type="ftr" sz="quarter" idx="11"/>
          </p:nvPr>
        </p:nvSpPr>
        <p:spPr/>
        <p:txBody>
          <a:bodyPr/>
          <a:lstStyle/>
          <a:p>
            <a:r>
              <a:rPr lang="fr-FR"/>
              <a:t>NOM DE L'ETUDE OU DE L'ACTION</a:t>
            </a:r>
          </a:p>
        </p:txBody>
      </p:sp>
      <p:sp>
        <p:nvSpPr>
          <p:cNvPr id="6" name="Espace réservé du numéro de diapositive 5">
            <a:extLst>
              <a:ext uri="{FF2B5EF4-FFF2-40B4-BE49-F238E27FC236}">
                <a16:creationId xmlns:a16="http://schemas.microsoft.com/office/drawing/2014/main" id="{3D1B0E56-B953-448D-8C98-2AA510396E4D}"/>
              </a:ext>
            </a:extLst>
          </p:cNvPr>
          <p:cNvSpPr>
            <a:spLocks noGrp="1"/>
          </p:cNvSpPr>
          <p:nvPr>
            <p:ph type="sldNum" sz="quarter" idx="12"/>
          </p:nvPr>
        </p:nvSpPr>
        <p:spPr/>
        <p:txBody>
          <a:bodyPr/>
          <a:lstStyle/>
          <a:p>
            <a:fld id="{FEE93B5A-22E7-4ADD-91D5-441D0950230A}" type="slidenum">
              <a:rPr lang="fr-FR" smtClean="0"/>
              <a:t>‹N°›</a:t>
            </a:fld>
            <a:endParaRPr lang="fr-FR"/>
          </a:p>
        </p:txBody>
      </p:sp>
      <p:grpSp>
        <p:nvGrpSpPr>
          <p:cNvPr id="7" name="Groupe 6">
            <a:extLst>
              <a:ext uri="{FF2B5EF4-FFF2-40B4-BE49-F238E27FC236}">
                <a16:creationId xmlns:a16="http://schemas.microsoft.com/office/drawing/2014/main" id="{419EE227-0DF4-491D-8FD2-2B6D642FC6E7}"/>
              </a:ext>
            </a:extLst>
          </p:cNvPr>
          <p:cNvGrpSpPr>
            <a:grpSpLocks noChangeAspect="1"/>
          </p:cNvGrpSpPr>
          <p:nvPr userDrawn="1"/>
        </p:nvGrpSpPr>
        <p:grpSpPr>
          <a:xfrm>
            <a:off x="8610600" y="449125"/>
            <a:ext cx="2708533" cy="1309032"/>
            <a:chOff x="5029200" y="0"/>
            <a:chExt cx="3321794" cy="1605427"/>
          </a:xfrm>
        </p:grpSpPr>
        <p:pic>
          <p:nvPicPr>
            <p:cNvPr id="8" name="Picture 2" descr="Elo - Emplois Loire Observatoire">
              <a:extLst>
                <a:ext uri="{FF2B5EF4-FFF2-40B4-BE49-F238E27FC236}">
                  <a16:creationId xmlns:a16="http://schemas.microsoft.com/office/drawing/2014/main" id="{A4EFB345-7099-44E4-A5EB-DD9854C6B329}"/>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029200" y="0"/>
              <a:ext cx="3124200" cy="1143000"/>
            </a:xfrm>
            <a:prstGeom prst="rect">
              <a:avLst/>
            </a:prstGeom>
            <a:noFill/>
            <a:extLst>
              <a:ext uri="{909E8E84-426E-40DD-AFC4-6F175D3DCCD1}">
                <a14:hiddenFill xmlns:a14="http://schemas.microsoft.com/office/drawing/2010/main">
                  <a:solidFill>
                    <a:srgbClr val="FFFFFF"/>
                  </a:solidFill>
                </a14:hiddenFill>
              </a:ext>
            </a:extLst>
          </p:spPr>
        </p:pic>
        <p:sp>
          <p:nvSpPr>
            <p:cNvPr id="9" name="ZoneTexte 8">
              <a:extLst>
                <a:ext uri="{FF2B5EF4-FFF2-40B4-BE49-F238E27FC236}">
                  <a16:creationId xmlns:a16="http://schemas.microsoft.com/office/drawing/2014/main" id="{5CC4139F-D69A-4493-A6D6-2D8116EF99A8}"/>
                </a:ext>
              </a:extLst>
            </p:cNvPr>
            <p:cNvSpPr txBox="1"/>
            <p:nvPr userDrawn="1"/>
          </p:nvSpPr>
          <p:spPr>
            <a:xfrm>
              <a:off x="5672738" y="1114723"/>
              <a:ext cx="2678256" cy="490704"/>
            </a:xfrm>
            <a:prstGeom prst="rect">
              <a:avLst/>
            </a:prstGeom>
            <a:noFill/>
          </p:spPr>
          <p:txBody>
            <a:bodyPr wrap="none" rtlCol="0">
              <a:spAutoFit/>
            </a:bodyPr>
            <a:lstStyle/>
            <a:p>
              <a:r>
                <a:rPr lang="fr-FR" sz="2000" b="1" dirty="0">
                  <a:solidFill>
                    <a:schemeClr val="bg1">
                      <a:lumMod val="50000"/>
                    </a:schemeClr>
                  </a:solidFill>
                </a:rPr>
                <a:t>Observer</a:t>
              </a:r>
              <a:r>
                <a:rPr lang="fr-FR" sz="2000" b="1" dirty="0"/>
                <a:t> </a:t>
              </a:r>
              <a:r>
                <a:rPr lang="fr-FR" sz="2000" b="1" dirty="0">
                  <a:solidFill>
                    <a:srgbClr val="4A6A7E"/>
                  </a:solidFill>
                </a:rPr>
                <a:t>pour agir</a:t>
              </a:r>
            </a:p>
          </p:txBody>
        </p:sp>
      </p:grpSp>
    </p:spTree>
    <p:extLst>
      <p:ext uri="{BB962C8B-B14F-4D97-AF65-F5344CB8AC3E}">
        <p14:creationId xmlns:p14="http://schemas.microsoft.com/office/powerpoint/2010/main" val="35249256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F6BFF28D-10FC-4A84-97C2-8AB911EEE602}"/>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A21BF13D-3127-4226-A16D-CFC2859A4A5C}"/>
              </a:ext>
            </a:extLst>
          </p:cNvPr>
          <p:cNvSpPr>
            <a:spLocks noGrp="1"/>
          </p:cNvSpPr>
          <p:nvPr>
            <p:ph type="body" orient="vert" idx="1"/>
          </p:nvPr>
        </p:nvSpPr>
        <p:spPr>
          <a:xfrm>
            <a:off x="838200" y="365125"/>
            <a:ext cx="7734300" cy="5811838"/>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8EBCC14C-D6D1-4A5B-A407-AA47E0CECB7F}"/>
              </a:ext>
            </a:extLst>
          </p:cNvPr>
          <p:cNvSpPr>
            <a:spLocks noGrp="1"/>
          </p:cNvSpPr>
          <p:nvPr>
            <p:ph type="dt" sz="half" idx="10"/>
          </p:nvPr>
        </p:nvSpPr>
        <p:spPr/>
        <p:txBody>
          <a:bodyPr/>
          <a:lstStyle/>
          <a:p>
            <a:r>
              <a:rPr lang="fr-FR"/>
              <a:t>18/03/2020</a:t>
            </a:r>
          </a:p>
        </p:txBody>
      </p:sp>
      <p:sp>
        <p:nvSpPr>
          <p:cNvPr id="5" name="Espace réservé du pied de page 4">
            <a:extLst>
              <a:ext uri="{FF2B5EF4-FFF2-40B4-BE49-F238E27FC236}">
                <a16:creationId xmlns:a16="http://schemas.microsoft.com/office/drawing/2014/main" id="{494B629D-C3A8-4359-A80E-383ECC2DAC34}"/>
              </a:ext>
            </a:extLst>
          </p:cNvPr>
          <p:cNvSpPr>
            <a:spLocks noGrp="1"/>
          </p:cNvSpPr>
          <p:nvPr>
            <p:ph type="ftr" sz="quarter" idx="11"/>
          </p:nvPr>
        </p:nvSpPr>
        <p:spPr/>
        <p:txBody>
          <a:bodyPr/>
          <a:lstStyle/>
          <a:p>
            <a:r>
              <a:rPr lang="fr-FR"/>
              <a:t>NOM DE L'ETUDE OU DE L'ACTION</a:t>
            </a:r>
          </a:p>
        </p:txBody>
      </p:sp>
      <p:sp>
        <p:nvSpPr>
          <p:cNvPr id="6" name="Espace réservé du numéro de diapositive 5">
            <a:extLst>
              <a:ext uri="{FF2B5EF4-FFF2-40B4-BE49-F238E27FC236}">
                <a16:creationId xmlns:a16="http://schemas.microsoft.com/office/drawing/2014/main" id="{D6101D97-504E-4A84-BCFF-15E7FC044FD6}"/>
              </a:ext>
            </a:extLst>
          </p:cNvPr>
          <p:cNvSpPr>
            <a:spLocks noGrp="1"/>
          </p:cNvSpPr>
          <p:nvPr>
            <p:ph type="sldNum" sz="quarter" idx="12"/>
          </p:nvPr>
        </p:nvSpPr>
        <p:spPr/>
        <p:txBody>
          <a:bodyPr/>
          <a:lstStyle/>
          <a:p>
            <a:fld id="{FEE93B5A-22E7-4ADD-91D5-441D0950230A}" type="slidenum">
              <a:rPr lang="fr-FR" smtClean="0"/>
              <a:t>‹N°›</a:t>
            </a:fld>
            <a:endParaRPr lang="fr-FR"/>
          </a:p>
        </p:txBody>
      </p:sp>
      <p:grpSp>
        <p:nvGrpSpPr>
          <p:cNvPr id="7" name="Groupe 6">
            <a:extLst>
              <a:ext uri="{FF2B5EF4-FFF2-40B4-BE49-F238E27FC236}">
                <a16:creationId xmlns:a16="http://schemas.microsoft.com/office/drawing/2014/main" id="{43AFAE9F-E44B-4D31-8CD0-E7BEC7EE4073}"/>
              </a:ext>
            </a:extLst>
          </p:cNvPr>
          <p:cNvGrpSpPr>
            <a:grpSpLocks noChangeAspect="1"/>
          </p:cNvGrpSpPr>
          <p:nvPr userDrawn="1"/>
        </p:nvGrpSpPr>
        <p:grpSpPr>
          <a:xfrm rot="5400000">
            <a:off x="-333375" y="953951"/>
            <a:ext cx="2708533" cy="1309032"/>
            <a:chOff x="5029200" y="0"/>
            <a:chExt cx="3321794" cy="1605427"/>
          </a:xfrm>
        </p:grpSpPr>
        <p:pic>
          <p:nvPicPr>
            <p:cNvPr id="8" name="Picture 2" descr="Elo - Emplois Loire Observatoire">
              <a:extLst>
                <a:ext uri="{FF2B5EF4-FFF2-40B4-BE49-F238E27FC236}">
                  <a16:creationId xmlns:a16="http://schemas.microsoft.com/office/drawing/2014/main" id="{82D0FBAB-02B6-488C-9343-B1901A79843B}"/>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029200" y="0"/>
              <a:ext cx="3124200" cy="1143000"/>
            </a:xfrm>
            <a:prstGeom prst="rect">
              <a:avLst/>
            </a:prstGeom>
            <a:noFill/>
            <a:extLst>
              <a:ext uri="{909E8E84-426E-40DD-AFC4-6F175D3DCCD1}">
                <a14:hiddenFill xmlns:a14="http://schemas.microsoft.com/office/drawing/2010/main">
                  <a:solidFill>
                    <a:srgbClr val="FFFFFF"/>
                  </a:solidFill>
                </a14:hiddenFill>
              </a:ext>
            </a:extLst>
          </p:spPr>
        </p:pic>
        <p:sp>
          <p:nvSpPr>
            <p:cNvPr id="9" name="ZoneTexte 8">
              <a:extLst>
                <a:ext uri="{FF2B5EF4-FFF2-40B4-BE49-F238E27FC236}">
                  <a16:creationId xmlns:a16="http://schemas.microsoft.com/office/drawing/2014/main" id="{91452476-00D4-4CAE-B633-9D688D59227C}"/>
                </a:ext>
              </a:extLst>
            </p:cNvPr>
            <p:cNvSpPr txBox="1"/>
            <p:nvPr userDrawn="1"/>
          </p:nvSpPr>
          <p:spPr>
            <a:xfrm>
              <a:off x="5672738" y="1114723"/>
              <a:ext cx="2678256" cy="490704"/>
            </a:xfrm>
            <a:prstGeom prst="rect">
              <a:avLst/>
            </a:prstGeom>
            <a:noFill/>
          </p:spPr>
          <p:txBody>
            <a:bodyPr wrap="none" rtlCol="0">
              <a:spAutoFit/>
            </a:bodyPr>
            <a:lstStyle/>
            <a:p>
              <a:r>
                <a:rPr lang="fr-FR" sz="2000" b="1" dirty="0">
                  <a:solidFill>
                    <a:schemeClr val="bg1">
                      <a:lumMod val="50000"/>
                    </a:schemeClr>
                  </a:solidFill>
                </a:rPr>
                <a:t>Observer</a:t>
              </a:r>
              <a:r>
                <a:rPr lang="fr-FR" sz="2000" b="1" dirty="0"/>
                <a:t> </a:t>
              </a:r>
              <a:r>
                <a:rPr lang="fr-FR" sz="2000" b="1" dirty="0">
                  <a:solidFill>
                    <a:srgbClr val="4A6A7E"/>
                  </a:solidFill>
                </a:rPr>
                <a:t>pour agir</a:t>
              </a:r>
            </a:p>
          </p:txBody>
        </p:sp>
      </p:grpSp>
    </p:spTree>
    <p:extLst>
      <p:ext uri="{BB962C8B-B14F-4D97-AF65-F5344CB8AC3E}">
        <p14:creationId xmlns:p14="http://schemas.microsoft.com/office/powerpoint/2010/main" val="18933345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49DC154-1C54-47A3-A238-D36A3371C75A}"/>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8FCCA9DE-E48C-4DB9-8F1F-9F978AE8F2F9}"/>
              </a:ext>
            </a:extLst>
          </p:cNvPr>
          <p:cNvSpPr>
            <a:spLocks noGrp="1"/>
          </p:cNvSpPr>
          <p:nvPr>
            <p:ph idx="1"/>
          </p:nvPr>
        </p:nvSpPr>
        <p:spPr/>
        <p:txBody>
          <a:bodyPr/>
          <a:lstStyle>
            <a:lvl1pPr>
              <a:defRPr>
                <a:solidFill>
                  <a:srgbClr val="6C6D71"/>
                </a:solidFill>
              </a:defRPr>
            </a:lvl1pPr>
            <a:lvl2pPr>
              <a:defRPr>
                <a:solidFill>
                  <a:srgbClr val="6C6D71"/>
                </a:solidFill>
              </a:defRPr>
            </a:lvl2pPr>
            <a:lvl3pPr>
              <a:defRPr>
                <a:solidFill>
                  <a:srgbClr val="6C6D71"/>
                </a:solidFill>
              </a:defRPr>
            </a:lvl3pPr>
            <a:lvl4pPr>
              <a:defRPr>
                <a:solidFill>
                  <a:srgbClr val="6C6D71"/>
                </a:solidFill>
              </a:defRPr>
            </a:lvl4pPr>
            <a:lvl5pPr>
              <a:defRPr>
                <a:solidFill>
                  <a:srgbClr val="6C6D71"/>
                </a:solidFill>
              </a:defRPr>
            </a:lvl5pPr>
          </a:lstStyle>
          <a:p>
            <a:pPr lvl="0"/>
            <a:r>
              <a:rPr lang="fr-FR" dirty="0"/>
              <a:t>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4" name="Espace réservé de la date 3">
            <a:extLst>
              <a:ext uri="{FF2B5EF4-FFF2-40B4-BE49-F238E27FC236}">
                <a16:creationId xmlns:a16="http://schemas.microsoft.com/office/drawing/2014/main" id="{6975A2C2-6ED6-4BB0-955E-85FDD6F07AA0}"/>
              </a:ext>
            </a:extLst>
          </p:cNvPr>
          <p:cNvSpPr>
            <a:spLocks noGrp="1"/>
          </p:cNvSpPr>
          <p:nvPr>
            <p:ph type="dt" sz="half" idx="10"/>
          </p:nvPr>
        </p:nvSpPr>
        <p:spPr/>
        <p:txBody>
          <a:bodyPr/>
          <a:lstStyle/>
          <a:p>
            <a:r>
              <a:rPr lang="fr-FR"/>
              <a:t>18/03/2020</a:t>
            </a:r>
          </a:p>
        </p:txBody>
      </p:sp>
      <p:sp>
        <p:nvSpPr>
          <p:cNvPr id="5" name="Espace réservé du pied de page 4">
            <a:extLst>
              <a:ext uri="{FF2B5EF4-FFF2-40B4-BE49-F238E27FC236}">
                <a16:creationId xmlns:a16="http://schemas.microsoft.com/office/drawing/2014/main" id="{7D608330-2755-4A42-AE27-B32EDF8AB878}"/>
              </a:ext>
            </a:extLst>
          </p:cNvPr>
          <p:cNvSpPr>
            <a:spLocks noGrp="1"/>
          </p:cNvSpPr>
          <p:nvPr>
            <p:ph type="ftr" sz="quarter" idx="11"/>
          </p:nvPr>
        </p:nvSpPr>
        <p:spPr>
          <a:solidFill>
            <a:srgbClr val="6C6D71"/>
          </a:solidFill>
        </p:spPr>
        <p:txBody>
          <a:bodyPr/>
          <a:lstStyle/>
          <a:p>
            <a:r>
              <a:rPr lang="fr-FR"/>
              <a:t>NOM DE L'ETUDE OU DE L'ACTION</a:t>
            </a:r>
            <a:endParaRPr lang="fr-FR" dirty="0"/>
          </a:p>
        </p:txBody>
      </p:sp>
      <p:sp>
        <p:nvSpPr>
          <p:cNvPr id="6" name="Espace réservé du numéro de diapositive 5">
            <a:extLst>
              <a:ext uri="{FF2B5EF4-FFF2-40B4-BE49-F238E27FC236}">
                <a16:creationId xmlns:a16="http://schemas.microsoft.com/office/drawing/2014/main" id="{97F48E8D-7FBF-4839-937F-0E5487D41B72}"/>
              </a:ext>
            </a:extLst>
          </p:cNvPr>
          <p:cNvSpPr>
            <a:spLocks noGrp="1"/>
          </p:cNvSpPr>
          <p:nvPr>
            <p:ph type="sldNum" sz="quarter" idx="12"/>
          </p:nvPr>
        </p:nvSpPr>
        <p:spPr>
          <a:solidFill>
            <a:srgbClr val="1EBC32"/>
          </a:solidFill>
        </p:spPr>
        <p:txBody>
          <a:bodyPr/>
          <a:lstStyle/>
          <a:p>
            <a:fld id="{FEE93B5A-22E7-4ADD-91D5-441D0950230A}" type="slidenum">
              <a:rPr lang="fr-FR" smtClean="0"/>
              <a:t>‹N°›</a:t>
            </a:fld>
            <a:endParaRPr lang="fr-FR" dirty="0"/>
          </a:p>
        </p:txBody>
      </p:sp>
      <p:grpSp>
        <p:nvGrpSpPr>
          <p:cNvPr id="7" name="Groupe 6">
            <a:extLst>
              <a:ext uri="{FF2B5EF4-FFF2-40B4-BE49-F238E27FC236}">
                <a16:creationId xmlns:a16="http://schemas.microsoft.com/office/drawing/2014/main" id="{39734347-E246-4336-9706-E67E53D43B98}"/>
              </a:ext>
            </a:extLst>
          </p:cNvPr>
          <p:cNvGrpSpPr>
            <a:grpSpLocks noChangeAspect="1"/>
          </p:cNvGrpSpPr>
          <p:nvPr userDrawn="1"/>
        </p:nvGrpSpPr>
        <p:grpSpPr>
          <a:xfrm>
            <a:off x="8610600" y="449125"/>
            <a:ext cx="2708533" cy="1309032"/>
            <a:chOff x="5029200" y="0"/>
            <a:chExt cx="3321794" cy="1605427"/>
          </a:xfrm>
        </p:grpSpPr>
        <p:pic>
          <p:nvPicPr>
            <p:cNvPr id="8" name="Picture 2" descr="Elo - Emplois Loire Observatoire">
              <a:extLst>
                <a:ext uri="{FF2B5EF4-FFF2-40B4-BE49-F238E27FC236}">
                  <a16:creationId xmlns:a16="http://schemas.microsoft.com/office/drawing/2014/main" id="{2391103E-6FC2-4D90-8C2B-636F0BF97CA2}"/>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029200" y="0"/>
              <a:ext cx="3124200" cy="1143000"/>
            </a:xfrm>
            <a:prstGeom prst="rect">
              <a:avLst/>
            </a:prstGeom>
            <a:noFill/>
            <a:extLst>
              <a:ext uri="{909E8E84-426E-40DD-AFC4-6F175D3DCCD1}">
                <a14:hiddenFill xmlns:a14="http://schemas.microsoft.com/office/drawing/2010/main">
                  <a:solidFill>
                    <a:srgbClr val="FFFFFF"/>
                  </a:solidFill>
                </a14:hiddenFill>
              </a:ext>
            </a:extLst>
          </p:spPr>
        </p:pic>
        <p:sp>
          <p:nvSpPr>
            <p:cNvPr id="9" name="ZoneTexte 8">
              <a:extLst>
                <a:ext uri="{FF2B5EF4-FFF2-40B4-BE49-F238E27FC236}">
                  <a16:creationId xmlns:a16="http://schemas.microsoft.com/office/drawing/2014/main" id="{A83236D7-DCCF-4768-A1FD-BABC7ED19467}"/>
                </a:ext>
              </a:extLst>
            </p:cNvPr>
            <p:cNvSpPr txBox="1"/>
            <p:nvPr userDrawn="1"/>
          </p:nvSpPr>
          <p:spPr>
            <a:xfrm>
              <a:off x="5672738" y="1114723"/>
              <a:ext cx="2678256" cy="490704"/>
            </a:xfrm>
            <a:prstGeom prst="rect">
              <a:avLst/>
            </a:prstGeom>
            <a:noFill/>
          </p:spPr>
          <p:txBody>
            <a:bodyPr wrap="none" rtlCol="0">
              <a:spAutoFit/>
            </a:bodyPr>
            <a:lstStyle/>
            <a:p>
              <a:r>
                <a:rPr lang="fr-FR" sz="2000" b="1" dirty="0">
                  <a:solidFill>
                    <a:schemeClr val="bg1">
                      <a:lumMod val="50000"/>
                    </a:schemeClr>
                  </a:solidFill>
                </a:rPr>
                <a:t>Observer</a:t>
              </a:r>
              <a:r>
                <a:rPr lang="fr-FR" sz="2000" b="1" dirty="0"/>
                <a:t> </a:t>
              </a:r>
              <a:r>
                <a:rPr lang="fr-FR" sz="2000" b="1" dirty="0">
                  <a:solidFill>
                    <a:srgbClr val="4A6A7E"/>
                  </a:solidFill>
                </a:rPr>
                <a:t>pour agir</a:t>
              </a:r>
            </a:p>
          </p:txBody>
        </p:sp>
      </p:grpSp>
    </p:spTree>
    <p:extLst>
      <p:ext uri="{BB962C8B-B14F-4D97-AF65-F5344CB8AC3E}">
        <p14:creationId xmlns:p14="http://schemas.microsoft.com/office/powerpoint/2010/main" val="11403850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1C07814-A0A3-466D-80EA-14314460213F}"/>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D7A583B3-6E7E-4CEC-84DA-C0E2DD8FE63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dirty="0"/>
              <a:t>Modifier les styles du texte du masque</a:t>
            </a:r>
          </a:p>
        </p:txBody>
      </p:sp>
      <p:sp>
        <p:nvSpPr>
          <p:cNvPr id="4" name="Espace réservé de la date 3">
            <a:extLst>
              <a:ext uri="{FF2B5EF4-FFF2-40B4-BE49-F238E27FC236}">
                <a16:creationId xmlns:a16="http://schemas.microsoft.com/office/drawing/2014/main" id="{FFF3AEA4-4CF9-41F0-8AB0-5896FE0FF789}"/>
              </a:ext>
            </a:extLst>
          </p:cNvPr>
          <p:cNvSpPr>
            <a:spLocks noGrp="1"/>
          </p:cNvSpPr>
          <p:nvPr>
            <p:ph type="dt" sz="half" idx="10"/>
          </p:nvPr>
        </p:nvSpPr>
        <p:spPr/>
        <p:txBody>
          <a:bodyPr/>
          <a:lstStyle/>
          <a:p>
            <a:r>
              <a:rPr lang="fr-FR"/>
              <a:t>18/03/2020</a:t>
            </a:r>
          </a:p>
        </p:txBody>
      </p:sp>
      <p:sp>
        <p:nvSpPr>
          <p:cNvPr id="5" name="Espace réservé du pied de page 4">
            <a:extLst>
              <a:ext uri="{FF2B5EF4-FFF2-40B4-BE49-F238E27FC236}">
                <a16:creationId xmlns:a16="http://schemas.microsoft.com/office/drawing/2014/main" id="{B61A98D9-C878-416E-BDCB-07BAC4FE92E2}"/>
              </a:ext>
            </a:extLst>
          </p:cNvPr>
          <p:cNvSpPr>
            <a:spLocks noGrp="1"/>
          </p:cNvSpPr>
          <p:nvPr>
            <p:ph type="ftr" sz="quarter" idx="11"/>
          </p:nvPr>
        </p:nvSpPr>
        <p:spPr/>
        <p:txBody>
          <a:bodyPr/>
          <a:lstStyle/>
          <a:p>
            <a:r>
              <a:rPr lang="fr-FR"/>
              <a:t>NOM DE L'ETUDE OU DE L'ACTION</a:t>
            </a:r>
          </a:p>
        </p:txBody>
      </p:sp>
      <p:sp>
        <p:nvSpPr>
          <p:cNvPr id="6" name="Espace réservé du numéro de diapositive 5">
            <a:extLst>
              <a:ext uri="{FF2B5EF4-FFF2-40B4-BE49-F238E27FC236}">
                <a16:creationId xmlns:a16="http://schemas.microsoft.com/office/drawing/2014/main" id="{66CF4D16-55E8-4B9E-8D2D-9D992DBAE102}"/>
              </a:ext>
            </a:extLst>
          </p:cNvPr>
          <p:cNvSpPr>
            <a:spLocks noGrp="1"/>
          </p:cNvSpPr>
          <p:nvPr>
            <p:ph type="sldNum" sz="quarter" idx="12"/>
          </p:nvPr>
        </p:nvSpPr>
        <p:spPr/>
        <p:txBody>
          <a:bodyPr/>
          <a:lstStyle/>
          <a:p>
            <a:fld id="{FEE93B5A-22E7-4ADD-91D5-441D0950230A}" type="slidenum">
              <a:rPr lang="fr-FR" smtClean="0"/>
              <a:t>‹N°›</a:t>
            </a:fld>
            <a:endParaRPr lang="fr-FR"/>
          </a:p>
        </p:txBody>
      </p:sp>
      <p:grpSp>
        <p:nvGrpSpPr>
          <p:cNvPr id="8" name="Groupe 7">
            <a:extLst>
              <a:ext uri="{FF2B5EF4-FFF2-40B4-BE49-F238E27FC236}">
                <a16:creationId xmlns:a16="http://schemas.microsoft.com/office/drawing/2014/main" id="{925B8DB3-971C-4253-B62B-E1969555DDB4}"/>
              </a:ext>
            </a:extLst>
          </p:cNvPr>
          <p:cNvGrpSpPr/>
          <p:nvPr userDrawn="1"/>
        </p:nvGrpSpPr>
        <p:grpSpPr>
          <a:xfrm>
            <a:off x="4478136" y="136525"/>
            <a:ext cx="3223027" cy="1576388"/>
            <a:chOff x="5029200" y="0"/>
            <a:chExt cx="3223027" cy="1576388"/>
          </a:xfrm>
        </p:grpSpPr>
        <p:pic>
          <p:nvPicPr>
            <p:cNvPr id="1026" name="Picture 2" descr="Elo - Emplois Loire Observatoire">
              <a:extLst>
                <a:ext uri="{FF2B5EF4-FFF2-40B4-BE49-F238E27FC236}">
                  <a16:creationId xmlns:a16="http://schemas.microsoft.com/office/drawing/2014/main" id="{FA22054B-AE78-4384-A00D-1816BADC17D8}"/>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029200" y="0"/>
              <a:ext cx="3124200" cy="1143000"/>
            </a:xfrm>
            <a:prstGeom prst="rect">
              <a:avLst/>
            </a:prstGeom>
            <a:noFill/>
            <a:extLst>
              <a:ext uri="{909E8E84-426E-40DD-AFC4-6F175D3DCCD1}">
                <a14:hiddenFill xmlns:a14="http://schemas.microsoft.com/office/drawing/2010/main">
                  <a:solidFill>
                    <a:srgbClr val="FFFFFF"/>
                  </a:solidFill>
                </a14:hiddenFill>
              </a:ext>
            </a:extLst>
          </p:spPr>
        </p:pic>
        <p:sp>
          <p:nvSpPr>
            <p:cNvPr id="7" name="ZoneTexte 6">
              <a:extLst>
                <a:ext uri="{FF2B5EF4-FFF2-40B4-BE49-F238E27FC236}">
                  <a16:creationId xmlns:a16="http://schemas.microsoft.com/office/drawing/2014/main" id="{2952F603-6808-4CD4-AB5E-AFD4FCDE3451}"/>
                </a:ext>
              </a:extLst>
            </p:cNvPr>
            <p:cNvSpPr txBox="1"/>
            <p:nvPr userDrawn="1"/>
          </p:nvSpPr>
          <p:spPr>
            <a:xfrm>
              <a:off x="5672738" y="1114723"/>
              <a:ext cx="2579489" cy="461665"/>
            </a:xfrm>
            <a:prstGeom prst="rect">
              <a:avLst/>
            </a:prstGeom>
            <a:noFill/>
          </p:spPr>
          <p:txBody>
            <a:bodyPr wrap="none" rtlCol="0">
              <a:spAutoFit/>
            </a:bodyPr>
            <a:lstStyle/>
            <a:p>
              <a:r>
                <a:rPr lang="fr-FR" sz="2400" b="1" dirty="0">
                  <a:solidFill>
                    <a:schemeClr val="bg1">
                      <a:lumMod val="50000"/>
                    </a:schemeClr>
                  </a:solidFill>
                </a:rPr>
                <a:t>Observer</a:t>
              </a:r>
              <a:r>
                <a:rPr lang="fr-FR" sz="2400" b="1" dirty="0"/>
                <a:t> </a:t>
              </a:r>
              <a:r>
                <a:rPr lang="fr-FR" sz="2400" b="1" dirty="0">
                  <a:solidFill>
                    <a:srgbClr val="4A6A7E"/>
                  </a:solidFill>
                </a:rPr>
                <a:t>pour agir</a:t>
              </a:r>
            </a:p>
          </p:txBody>
        </p:sp>
      </p:grpSp>
    </p:spTree>
    <p:extLst>
      <p:ext uri="{BB962C8B-B14F-4D97-AF65-F5344CB8AC3E}">
        <p14:creationId xmlns:p14="http://schemas.microsoft.com/office/powerpoint/2010/main" val="41599296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7FC9EB2-1567-494B-9846-1D9EF25D57DC}"/>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839DF7A9-90C5-4C94-9F24-CFE97DA1E3CD}"/>
              </a:ext>
            </a:extLst>
          </p:cNvPr>
          <p:cNvSpPr>
            <a:spLocks noGrp="1"/>
          </p:cNvSpPr>
          <p:nvPr>
            <p:ph sz="half" idx="1"/>
          </p:nvPr>
        </p:nvSpPr>
        <p:spPr>
          <a:xfrm>
            <a:off x="838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8F5DFC6D-A07C-49BC-B376-2BC3C30DD09F}"/>
              </a:ext>
            </a:extLst>
          </p:cNvPr>
          <p:cNvSpPr>
            <a:spLocks noGrp="1"/>
          </p:cNvSpPr>
          <p:nvPr>
            <p:ph sz="half" idx="2"/>
          </p:nvPr>
        </p:nvSpPr>
        <p:spPr>
          <a:xfrm>
            <a:off x="6172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0850886B-BD95-459A-9820-67AE34FEF9B6}"/>
              </a:ext>
            </a:extLst>
          </p:cNvPr>
          <p:cNvSpPr>
            <a:spLocks noGrp="1"/>
          </p:cNvSpPr>
          <p:nvPr>
            <p:ph type="dt" sz="half" idx="10"/>
          </p:nvPr>
        </p:nvSpPr>
        <p:spPr/>
        <p:txBody>
          <a:bodyPr/>
          <a:lstStyle/>
          <a:p>
            <a:r>
              <a:rPr lang="fr-FR"/>
              <a:t>18/03/2020</a:t>
            </a:r>
          </a:p>
        </p:txBody>
      </p:sp>
      <p:sp>
        <p:nvSpPr>
          <p:cNvPr id="6" name="Espace réservé du pied de page 5">
            <a:extLst>
              <a:ext uri="{FF2B5EF4-FFF2-40B4-BE49-F238E27FC236}">
                <a16:creationId xmlns:a16="http://schemas.microsoft.com/office/drawing/2014/main" id="{D651C8BB-2E95-42DE-9F4F-7B96A6F01E56}"/>
              </a:ext>
            </a:extLst>
          </p:cNvPr>
          <p:cNvSpPr>
            <a:spLocks noGrp="1"/>
          </p:cNvSpPr>
          <p:nvPr>
            <p:ph type="ftr" sz="quarter" idx="11"/>
          </p:nvPr>
        </p:nvSpPr>
        <p:spPr/>
        <p:txBody>
          <a:bodyPr/>
          <a:lstStyle/>
          <a:p>
            <a:r>
              <a:rPr lang="fr-FR"/>
              <a:t>NOM DE L'ETUDE OU DE L'ACTION</a:t>
            </a:r>
          </a:p>
        </p:txBody>
      </p:sp>
      <p:sp>
        <p:nvSpPr>
          <p:cNvPr id="7" name="Espace réservé du numéro de diapositive 6">
            <a:extLst>
              <a:ext uri="{FF2B5EF4-FFF2-40B4-BE49-F238E27FC236}">
                <a16:creationId xmlns:a16="http://schemas.microsoft.com/office/drawing/2014/main" id="{E8D90A58-1FB9-4523-86A6-EDD9D86005A0}"/>
              </a:ext>
            </a:extLst>
          </p:cNvPr>
          <p:cNvSpPr>
            <a:spLocks noGrp="1"/>
          </p:cNvSpPr>
          <p:nvPr>
            <p:ph type="sldNum" sz="quarter" idx="12"/>
          </p:nvPr>
        </p:nvSpPr>
        <p:spPr/>
        <p:txBody>
          <a:bodyPr/>
          <a:lstStyle/>
          <a:p>
            <a:fld id="{FEE93B5A-22E7-4ADD-91D5-441D0950230A}" type="slidenum">
              <a:rPr lang="fr-FR" smtClean="0"/>
              <a:t>‹N°›</a:t>
            </a:fld>
            <a:endParaRPr lang="fr-FR"/>
          </a:p>
        </p:txBody>
      </p:sp>
      <p:grpSp>
        <p:nvGrpSpPr>
          <p:cNvPr id="8" name="Groupe 7">
            <a:extLst>
              <a:ext uri="{FF2B5EF4-FFF2-40B4-BE49-F238E27FC236}">
                <a16:creationId xmlns:a16="http://schemas.microsoft.com/office/drawing/2014/main" id="{6979118F-C925-4EA0-AB67-0CAF70DE0777}"/>
              </a:ext>
            </a:extLst>
          </p:cNvPr>
          <p:cNvGrpSpPr>
            <a:grpSpLocks noChangeAspect="1"/>
          </p:cNvGrpSpPr>
          <p:nvPr userDrawn="1"/>
        </p:nvGrpSpPr>
        <p:grpSpPr>
          <a:xfrm>
            <a:off x="8610600" y="449125"/>
            <a:ext cx="2708533" cy="1309032"/>
            <a:chOff x="5029200" y="0"/>
            <a:chExt cx="3321794" cy="1605427"/>
          </a:xfrm>
        </p:grpSpPr>
        <p:pic>
          <p:nvPicPr>
            <p:cNvPr id="9" name="Picture 2" descr="Elo - Emplois Loire Observatoire">
              <a:extLst>
                <a:ext uri="{FF2B5EF4-FFF2-40B4-BE49-F238E27FC236}">
                  <a16:creationId xmlns:a16="http://schemas.microsoft.com/office/drawing/2014/main" id="{B0CF0F0F-5E41-414E-9315-C682687B7434}"/>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029200" y="0"/>
              <a:ext cx="3124200" cy="1143000"/>
            </a:xfrm>
            <a:prstGeom prst="rect">
              <a:avLst/>
            </a:prstGeom>
            <a:noFill/>
            <a:extLst>
              <a:ext uri="{909E8E84-426E-40DD-AFC4-6F175D3DCCD1}">
                <a14:hiddenFill xmlns:a14="http://schemas.microsoft.com/office/drawing/2010/main">
                  <a:solidFill>
                    <a:srgbClr val="FFFFFF"/>
                  </a:solidFill>
                </a14:hiddenFill>
              </a:ext>
            </a:extLst>
          </p:spPr>
        </p:pic>
        <p:sp>
          <p:nvSpPr>
            <p:cNvPr id="10" name="ZoneTexte 9">
              <a:extLst>
                <a:ext uri="{FF2B5EF4-FFF2-40B4-BE49-F238E27FC236}">
                  <a16:creationId xmlns:a16="http://schemas.microsoft.com/office/drawing/2014/main" id="{B86FA869-473B-4882-9FF4-ACD28B4ED47F}"/>
                </a:ext>
              </a:extLst>
            </p:cNvPr>
            <p:cNvSpPr txBox="1"/>
            <p:nvPr userDrawn="1"/>
          </p:nvSpPr>
          <p:spPr>
            <a:xfrm>
              <a:off x="5672738" y="1114723"/>
              <a:ext cx="2678256" cy="490704"/>
            </a:xfrm>
            <a:prstGeom prst="rect">
              <a:avLst/>
            </a:prstGeom>
            <a:noFill/>
          </p:spPr>
          <p:txBody>
            <a:bodyPr wrap="none" rtlCol="0">
              <a:spAutoFit/>
            </a:bodyPr>
            <a:lstStyle/>
            <a:p>
              <a:r>
                <a:rPr lang="fr-FR" sz="2000" b="1" dirty="0">
                  <a:solidFill>
                    <a:schemeClr val="bg1">
                      <a:lumMod val="50000"/>
                    </a:schemeClr>
                  </a:solidFill>
                </a:rPr>
                <a:t>Observer</a:t>
              </a:r>
              <a:r>
                <a:rPr lang="fr-FR" sz="2000" b="1" dirty="0"/>
                <a:t> </a:t>
              </a:r>
              <a:r>
                <a:rPr lang="fr-FR" sz="2000" b="1" dirty="0">
                  <a:solidFill>
                    <a:srgbClr val="4A6A7E"/>
                  </a:solidFill>
                </a:rPr>
                <a:t>pour agir</a:t>
              </a:r>
            </a:p>
          </p:txBody>
        </p:sp>
      </p:grpSp>
    </p:spTree>
    <p:extLst>
      <p:ext uri="{BB962C8B-B14F-4D97-AF65-F5344CB8AC3E}">
        <p14:creationId xmlns:p14="http://schemas.microsoft.com/office/powerpoint/2010/main" val="39128881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35F83E4-DBF7-4DCB-BA2D-30A844D3DB55}"/>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68DD287B-8DC4-4734-B317-6076F551F12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4" name="Espace réservé du contenu 3">
            <a:extLst>
              <a:ext uri="{FF2B5EF4-FFF2-40B4-BE49-F238E27FC236}">
                <a16:creationId xmlns:a16="http://schemas.microsoft.com/office/drawing/2014/main" id="{98192E65-80AC-4BD2-8307-EF6AC7311E62}"/>
              </a:ext>
            </a:extLst>
          </p:cNvPr>
          <p:cNvSpPr>
            <a:spLocks noGrp="1"/>
          </p:cNvSpPr>
          <p:nvPr>
            <p:ph sz="half" idx="2"/>
          </p:nvPr>
        </p:nvSpPr>
        <p:spPr>
          <a:xfrm>
            <a:off x="839788" y="2505075"/>
            <a:ext cx="5157787"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E131C736-0038-4D5A-AD2B-BAC2B3D7857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6" name="Espace réservé du contenu 5">
            <a:extLst>
              <a:ext uri="{FF2B5EF4-FFF2-40B4-BE49-F238E27FC236}">
                <a16:creationId xmlns:a16="http://schemas.microsoft.com/office/drawing/2014/main" id="{A867D7CA-40E0-4D9E-8F91-2265F81A2B79}"/>
              </a:ext>
            </a:extLst>
          </p:cNvPr>
          <p:cNvSpPr>
            <a:spLocks noGrp="1"/>
          </p:cNvSpPr>
          <p:nvPr>
            <p:ph sz="quarter" idx="4"/>
          </p:nvPr>
        </p:nvSpPr>
        <p:spPr>
          <a:xfrm>
            <a:off x="6172200" y="2505075"/>
            <a:ext cx="5183188"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25705816-9923-4ED6-BEE0-2EBB00A4E390}"/>
              </a:ext>
            </a:extLst>
          </p:cNvPr>
          <p:cNvSpPr>
            <a:spLocks noGrp="1"/>
          </p:cNvSpPr>
          <p:nvPr>
            <p:ph type="dt" sz="half" idx="10"/>
          </p:nvPr>
        </p:nvSpPr>
        <p:spPr/>
        <p:txBody>
          <a:bodyPr/>
          <a:lstStyle/>
          <a:p>
            <a:r>
              <a:rPr lang="fr-FR"/>
              <a:t>18/03/2020</a:t>
            </a:r>
          </a:p>
        </p:txBody>
      </p:sp>
      <p:sp>
        <p:nvSpPr>
          <p:cNvPr id="8" name="Espace réservé du pied de page 7">
            <a:extLst>
              <a:ext uri="{FF2B5EF4-FFF2-40B4-BE49-F238E27FC236}">
                <a16:creationId xmlns:a16="http://schemas.microsoft.com/office/drawing/2014/main" id="{2863F97E-4C86-491F-89B7-1B8F4A43004F}"/>
              </a:ext>
            </a:extLst>
          </p:cNvPr>
          <p:cNvSpPr>
            <a:spLocks noGrp="1"/>
          </p:cNvSpPr>
          <p:nvPr>
            <p:ph type="ftr" sz="quarter" idx="11"/>
          </p:nvPr>
        </p:nvSpPr>
        <p:spPr/>
        <p:txBody>
          <a:bodyPr/>
          <a:lstStyle/>
          <a:p>
            <a:r>
              <a:rPr lang="fr-FR"/>
              <a:t>NOM DE L'ETUDE OU DE L'ACTION</a:t>
            </a:r>
          </a:p>
        </p:txBody>
      </p:sp>
      <p:sp>
        <p:nvSpPr>
          <p:cNvPr id="9" name="Espace réservé du numéro de diapositive 8">
            <a:extLst>
              <a:ext uri="{FF2B5EF4-FFF2-40B4-BE49-F238E27FC236}">
                <a16:creationId xmlns:a16="http://schemas.microsoft.com/office/drawing/2014/main" id="{164F44D1-3036-4FE4-B520-1F9D53FBF920}"/>
              </a:ext>
            </a:extLst>
          </p:cNvPr>
          <p:cNvSpPr>
            <a:spLocks noGrp="1"/>
          </p:cNvSpPr>
          <p:nvPr>
            <p:ph type="sldNum" sz="quarter" idx="12"/>
          </p:nvPr>
        </p:nvSpPr>
        <p:spPr/>
        <p:txBody>
          <a:bodyPr/>
          <a:lstStyle/>
          <a:p>
            <a:fld id="{FEE93B5A-22E7-4ADD-91D5-441D0950230A}" type="slidenum">
              <a:rPr lang="fr-FR" smtClean="0"/>
              <a:t>‹N°›</a:t>
            </a:fld>
            <a:endParaRPr lang="fr-FR"/>
          </a:p>
        </p:txBody>
      </p:sp>
      <p:grpSp>
        <p:nvGrpSpPr>
          <p:cNvPr id="10" name="Groupe 9">
            <a:extLst>
              <a:ext uri="{FF2B5EF4-FFF2-40B4-BE49-F238E27FC236}">
                <a16:creationId xmlns:a16="http://schemas.microsoft.com/office/drawing/2014/main" id="{1E159336-7DB3-4099-BEF7-C50934AF8334}"/>
              </a:ext>
            </a:extLst>
          </p:cNvPr>
          <p:cNvGrpSpPr>
            <a:grpSpLocks noChangeAspect="1"/>
          </p:cNvGrpSpPr>
          <p:nvPr userDrawn="1"/>
        </p:nvGrpSpPr>
        <p:grpSpPr>
          <a:xfrm>
            <a:off x="8610600" y="449125"/>
            <a:ext cx="2708533" cy="1309032"/>
            <a:chOff x="5029200" y="0"/>
            <a:chExt cx="3321794" cy="1605427"/>
          </a:xfrm>
        </p:grpSpPr>
        <p:pic>
          <p:nvPicPr>
            <p:cNvPr id="11" name="Picture 2" descr="Elo - Emplois Loire Observatoire">
              <a:extLst>
                <a:ext uri="{FF2B5EF4-FFF2-40B4-BE49-F238E27FC236}">
                  <a16:creationId xmlns:a16="http://schemas.microsoft.com/office/drawing/2014/main" id="{C9A7B6BB-F2BC-4ED2-9F95-8E98283D128C}"/>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029200" y="0"/>
              <a:ext cx="3124200" cy="1143000"/>
            </a:xfrm>
            <a:prstGeom prst="rect">
              <a:avLst/>
            </a:prstGeom>
            <a:noFill/>
            <a:extLst>
              <a:ext uri="{909E8E84-426E-40DD-AFC4-6F175D3DCCD1}">
                <a14:hiddenFill xmlns:a14="http://schemas.microsoft.com/office/drawing/2010/main">
                  <a:solidFill>
                    <a:srgbClr val="FFFFFF"/>
                  </a:solidFill>
                </a14:hiddenFill>
              </a:ext>
            </a:extLst>
          </p:spPr>
        </p:pic>
        <p:sp>
          <p:nvSpPr>
            <p:cNvPr id="12" name="ZoneTexte 11">
              <a:extLst>
                <a:ext uri="{FF2B5EF4-FFF2-40B4-BE49-F238E27FC236}">
                  <a16:creationId xmlns:a16="http://schemas.microsoft.com/office/drawing/2014/main" id="{83C228C0-C1E7-4832-9904-8DCC3C13BAB8}"/>
                </a:ext>
              </a:extLst>
            </p:cNvPr>
            <p:cNvSpPr txBox="1"/>
            <p:nvPr userDrawn="1"/>
          </p:nvSpPr>
          <p:spPr>
            <a:xfrm>
              <a:off x="5672738" y="1114723"/>
              <a:ext cx="2678256" cy="490704"/>
            </a:xfrm>
            <a:prstGeom prst="rect">
              <a:avLst/>
            </a:prstGeom>
            <a:noFill/>
          </p:spPr>
          <p:txBody>
            <a:bodyPr wrap="none" rtlCol="0">
              <a:spAutoFit/>
            </a:bodyPr>
            <a:lstStyle/>
            <a:p>
              <a:r>
                <a:rPr lang="fr-FR" sz="2000" b="1" dirty="0">
                  <a:solidFill>
                    <a:schemeClr val="bg1">
                      <a:lumMod val="50000"/>
                    </a:schemeClr>
                  </a:solidFill>
                </a:rPr>
                <a:t>Observer</a:t>
              </a:r>
              <a:r>
                <a:rPr lang="fr-FR" sz="2000" b="1" dirty="0"/>
                <a:t> </a:t>
              </a:r>
              <a:r>
                <a:rPr lang="fr-FR" sz="2000" b="1" dirty="0">
                  <a:solidFill>
                    <a:srgbClr val="4A6A7E"/>
                  </a:solidFill>
                </a:rPr>
                <a:t>pour agir</a:t>
              </a:r>
            </a:p>
          </p:txBody>
        </p:sp>
      </p:grpSp>
    </p:spTree>
    <p:extLst>
      <p:ext uri="{BB962C8B-B14F-4D97-AF65-F5344CB8AC3E}">
        <p14:creationId xmlns:p14="http://schemas.microsoft.com/office/powerpoint/2010/main" val="21020892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6EB21C3-BD99-4995-AD71-18D9505BB091}"/>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6E164C71-B8BC-4565-A6B6-872B262AC0D1}"/>
              </a:ext>
            </a:extLst>
          </p:cNvPr>
          <p:cNvSpPr>
            <a:spLocks noGrp="1"/>
          </p:cNvSpPr>
          <p:nvPr>
            <p:ph type="dt" sz="half" idx="10"/>
          </p:nvPr>
        </p:nvSpPr>
        <p:spPr/>
        <p:txBody>
          <a:bodyPr/>
          <a:lstStyle/>
          <a:p>
            <a:r>
              <a:rPr lang="fr-FR"/>
              <a:t>18/03/2020</a:t>
            </a:r>
          </a:p>
        </p:txBody>
      </p:sp>
      <p:sp>
        <p:nvSpPr>
          <p:cNvPr id="4" name="Espace réservé du pied de page 3">
            <a:extLst>
              <a:ext uri="{FF2B5EF4-FFF2-40B4-BE49-F238E27FC236}">
                <a16:creationId xmlns:a16="http://schemas.microsoft.com/office/drawing/2014/main" id="{60B69AA8-EF1A-46D4-9ADB-19E5DC6CA0DF}"/>
              </a:ext>
            </a:extLst>
          </p:cNvPr>
          <p:cNvSpPr>
            <a:spLocks noGrp="1"/>
          </p:cNvSpPr>
          <p:nvPr>
            <p:ph type="ftr" sz="quarter" idx="11"/>
          </p:nvPr>
        </p:nvSpPr>
        <p:spPr/>
        <p:txBody>
          <a:bodyPr/>
          <a:lstStyle/>
          <a:p>
            <a:r>
              <a:rPr lang="fr-FR"/>
              <a:t>NOM DE L'ETUDE OU DE L'ACTION</a:t>
            </a:r>
          </a:p>
        </p:txBody>
      </p:sp>
      <p:sp>
        <p:nvSpPr>
          <p:cNvPr id="5" name="Espace réservé du numéro de diapositive 4">
            <a:extLst>
              <a:ext uri="{FF2B5EF4-FFF2-40B4-BE49-F238E27FC236}">
                <a16:creationId xmlns:a16="http://schemas.microsoft.com/office/drawing/2014/main" id="{E7FD4A69-EF47-4A68-8290-B02A7E74ADE3}"/>
              </a:ext>
            </a:extLst>
          </p:cNvPr>
          <p:cNvSpPr>
            <a:spLocks noGrp="1"/>
          </p:cNvSpPr>
          <p:nvPr>
            <p:ph type="sldNum" sz="quarter" idx="12"/>
          </p:nvPr>
        </p:nvSpPr>
        <p:spPr/>
        <p:txBody>
          <a:bodyPr/>
          <a:lstStyle/>
          <a:p>
            <a:fld id="{FEE93B5A-22E7-4ADD-91D5-441D0950230A}" type="slidenum">
              <a:rPr lang="fr-FR" smtClean="0"/>
              <a:t>‹N°›</a:t>
            </a:fld>
            <a:endParaRPr lang="fr-FR"/>
          </a:p>
        </p:txBody>
      </p:sp>
      <p:grpSp>
        <p:nvGrpSpPr>
          <p:cNvPr id="6" name="Groupe 5">
            <a:extLst>
              <a:ext uri="{FF2B5EF4-FFF2-40B4-BE49-F238E27FC236}">
                <a16:creationId xmlns:a16="http://schemas.microsoft.com/office/drawing/2014/main" id="{E02A30C5-3559-4F67-B60E-6D0605E46F77}"/>
              </a:ext>
            </a:extLst>
          </p:cNvPr>
          <p:cNvGrpSpPr>
            <a:grpSpLocks noChangeAspect="1"/>
          </p:cNvGrpSpPr>
          <p:nvPr userDrawn="1"/>
        </p:nvGrpSpPr>
        <p:grpSpPr>
          <a:xfrm>
            <a:off x="8610600" y="449125"/>
            <a:ext cx="2708533" cy="1309032"/>
            <a:chOff x="5029200" y="0"/>
            <a:chExt cx="3321794" cy="1605427"/>
          </a:xfrm>
        </p:grpSpPr>
        <p:pic>
          <p:nvPicPr>
            <p:cNvPr id="7" name="Picture 2" descr="Elo - Emplois Loire Observatoire">
              <a:extLst>
                <a:ext uri="{FF2B5EF4-FFF2-40B4-BE49-F238E27FC236}">
                  <a16:creationId xmlns:a16="http://schemas.microsoft.com/office/drawing/2014/main" id="{832F9226-A383-45A0-BAF1-CB9AA765BDE9}"/>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029200" y="0"/>
              <a:ext cx="3124200" cy="1143000"/>
            </a:xfrm>
            <a:prstGeom prst="rect">
              <a:avLst/>
            </a:prstGeom>
            <a:noFill/>
            <a:extLst>
              <a:ext uri="{909E8E84-426E-40DD-AFC4-6F175D3DCCD1}">
                <a14:hiddenFill xmlns:a14="http://schemas.microsoft.com/office/drawing/2010/main">
                  <a:solidFill>
                    <a:srgbClr val="FFFFFF"/>
                  </a:solidFill>
                </a14:hiddenFill>
              </a:ext>
            </a:extLst>
          </p:spPr>
        </p:pic>
        <p:sp>
          <p:nvSpPr>
            <p:cNvPr id="8" name="ZoneTexte 7">
              <a:extLst>
                <a:ext uri="{FF2B5EF4-FFF2-40B4-BE49-F238E27FC236}">
                  <a16:creationId xmlns:a16="http://schemas.microsoft.com/office/drawing/2014/main" id="{48AF4E8B-A20D-49D9-9A07-664AF9D9B299}"/>
                </a:ext>
              </a:extLst>
            </p:cNvPr>
            <p:cNvSpPr txBox="1"/>
            <p:nvPr userDrawn="1"/>
          </p:nvSpPr>
          <p:spPr>
            <a:xfrm>
              <a:off x="5672738" y="1114723"/>
              <a:ext cx="2678256" cy="490704"/>
            </a:xfrm>
            <a:prstGeom prst="rect">
              <a:avLst/>
            </a:prstGeom>
            <a:noFill/>
          </p:spPr>
          <p:txBody>
            <a:bodyPr wrap="none" rtlCol="0">
              <a:spAutoFit/>
            </a:bodyPr>
            <a:lstStyle/>
            <a:p>
              <a:r>
                <a:rPr lang="fr-FR" sz="2000" b="1" dirty="0">
                  <a:solidFill>
                    <a:schemeClr val="bg1">
                      <a:lumMod val="50000"/>
                    </a:schemeClr>
                  </a:solidFill>
                </a:rPr>
                <a:t>Observer</a:t>
              </a:r>
              <a:r>
                <a:rPr lang="fr-FR" sz="2000" b="1" dirty="0"/>
                <a:t> </a:t>
              </a:r>
              <a:r>
                <a:rPr lang="fr-FR" sz="2000" b="1" dirty="0">
                  <a:solidFill>
                    <a:srgbClr val="4A6A7E"/>
                  </a:solidFill>
                </a:rPr>
                <a:t>pour agir</a:t>
              </a:r>
            </a:p>
          </p:txBody>
        </p:sp>
      </p:grpSp>
    </p:spTree>
    <p:extLst>
      <p:ext uri="{BB962C8B-B14F-4D97-AF65-F5344CB8AC3E}">
        <p14:creationId xmlns:p14="http://schemas.microsoft.com/office/powerpoint/2010/main" val="5929750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0D1991A1-6407-4BF5-9264-04E47F200E1F}"/>
              </a:ext>
            </a:extLst>
          </p:cNvPr>
          <p:cNvSpPr>
            <a:spLocks noGrp="1"/>
          </p:cNvSpPr>
          <p:nvPr>
            <p:ph type="dt" sz="half" idx="10"/>
          </p:nvPr>
        </p:nvSpPr>
        <p:spPr/>
        <p:txBody>
          <a:bodyPr/>
          <a:lstStyle/>
          <a:p>
            <a:r>
              <a:rPr lang="fr-FR"/>
              <a:t>18/03/2020</a:t>
            </a:r>
          </a:p>
        </p:txBody>
      </p:sp>
      <p:sp>
        <p:nvSpPr>
          <p:cNvPr id="3" name="Espace réservé du pied de page 2">
            <a:extLst>
              <a:ext uri="{FF2B5EF4-FFF2-40B4-BE49-F238E27FC236}">
                <a16:creationId xmlns:a16="http://schemas.microsoft.com/office/drawing/2014/main" id="{3FB0A0F0-6EB1-4D1B-A5A0-9A6CFA102616}"/>
              </a:ext>
            </a:extLst>
          </p:cNvPr>
          <p:cNvSpPr>
            <a:spLocks noGrp="1"/>
          </p:cNvSpPr>
          <p:nvPr>
            <p:ph type="ftr" sz="quarter" idx="11"/>
          </p:nvPr>
        </p:nvSpPr>
        <p:spPr/>
        <p:txBody>
          <a:bodyPr/>
          <a:lstStyle/>
          <a:p>
            <a:r>
              <a:rPr lang="fr-FR"/>
              <a:t>NOM DE L'ETUDE OU DE L'ACTION</a:t>
            </a:r>
          </a:p>
        </p:txBody>
      </p:sp>
      <p:sp>
        <p:nvSpPr>
          <p:cNvPr id="4" name="Espace réservé du numéro de diapositive 3">
            <a:extLst>
              <a:ext uri="{FF2B5EF4-FFF2-40B4-BE49-F238E27FC236}">
                <a16:creationId xmlns:a16="http://schemas.microsoft.com/office/drawing/2014/main" id="{E8AA09A3-4C3F-48D6-867B-3813DBC8B5BE}"/>
              </a:ext>
            </a:extLst>
          </p:cNvPr>
          <p:cNvSpPr>
            <a:spLocks noGrp="1"/>
          </p:cNvSpPr>
          <p:nvPr>
            <p:ph type="sldNum" sz="quarter" idx="12"/>
          </p:nvPr>
        </p:nvSpPr>
        <p:spPr/>
        <p:txBody>
          <a:bodyPr/>
          <a:lstStyle/>
          <a:p>
            <a:fld id="{FEE93B5A-22E7-4ADD-91D5-441D0950230A}" type="slidenum">
              <a:rPr lang="fr-FR" smtClean="0"/>
              <a:t>‹N°›</a:t>
            </a:fld>
            <a:endParaRPr lang="fr-FR"/>
          </a:p>
        </p:txBody>
      </p:sp>
      <p:grpSp>
        <p:nvGrpSpPr>
          <p:cNvPr id="5" name="Groupe 4">
            <a:extLst>
              <a:ext uri="{FF2B5EF4-FFF2-40B4-BE49-F238E27FC236}">
                <a16:creationId xmlns:a16="http://schemas.microsoft.com/office/drawing/2014/main" id="{DCE57379-8CFE-48E5-A546-8A1AC5CEA3D4}"/>
              </a:ext>
            </a:extLst>
          </p:cNvPr>
          <p:cNvGrpSpPr>
            <a:grpSpLocks noChangeAspect="1"/>
          </p:cNvGrpSpPr>
          <p:nvPr userDrawn="1"/>
        </p:nvGrpSpPr>
        <p:grpSpPr>
          <a:xfrm>
            <a:off x="8610600" y="449125"/>
            <a:ext cx="2708533" cy="1309032"/>
            <a:chOff x="5029200" y="0"/>
            <a:chExt cx="3321794" cy="1605427"/>
          </a:xfrm>
        </p:grpSpPr>
        <p:pic>
          <p:nvPicPr>
            <p:cNvPr id="6" name="Picture 2" descr="Elo - Emplois Loire Observatoire">
              <a:extLst>
                <a:ext uri="{FF2B5EF4-FFF2-40B4-BE49-F238E27FC236}">
                  <a16:creationId xmlns:a16="http://schemas.microsoft.com/office/drawing/2014/main" id="{E9DB7F10-1650-4A89-BA15-072591E0FEFA}"/>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029200" y="0"/>
              <a:ext cx="3124200" cy="1143000"/>
            </a:xfrm>
            <a:prstGeom prst="rect">
              <a:avLst/>
            </a:prstGeom>
            <a:noFill/>
            <a:extLst>
              <a:ext uri="{909E8E84-426E-40DD-AFC4-6F175D3DCCD1}">
                <a14:hiddenFill xmlns:a14="http://schemas.microsoft.com/office/drawing/2010/main">
                  <a:solidFill>
                    <a:srgbClr val="FFFFFF"/>
                  </a:solidFill>
                </a14:hiddenFill>
              </a:ext>
            </a:extLst>
          </p:spPr>
        </p:pic>
        <p:sp>
          <p:nvSpPr>
            <p:cNvPr id="7" name="ZoneTexte 6">
              <a:extLst>
                <a:ext uri="{FF2B5EF4-FFF2-40B4-BE49-F238E27FC236}">
                  <a16:creationId xmlns:a16="http://schemas.microsoft.com/office/drawing/2014/main" id="{06CA7045-FCF4-4150-8541-7A573A659B59}"/>
                </a:ext>
              </a:extLst>
            </p:cNvPr>
            <p:cNvSpPr txBox="1"/>
            <p:nvPr userDrawn="1"/>
          </p:nvSpPr>
          <p:spPr>
            <a:xfrm>
              <a:off x="5672738" y="1114723"/>
              <a:ext cx="2678256" cy="490704"/>
            </a:xfrm>
            <a:prstGeom prst="rect">
              <a:avLst/>
            </a:prstGeom>
            <a:noFill/>
          </p:spPr>
          <p:txBody>
            <a:bodyPr wrap="none" rtlCol="0">
              <a:spAutoFit/>
            </a:bodyPr>
            <a:lstStyle/>
            <a:p>
              <a:r>
                <a:rPr lang="fr-FR" sz="2000" b="1" dirty="0">
                  <a:solidFill>
                    <a:schemeClr val="bg1">
                      <a:lumMod val="50000"/>
                    </a:schemeClr>
                  </a:solidFill>
                </a:rPr>
                <a:t>Observer</a:t>
              </a:r>
              <a:r>
                <a:rPr lang="fr-FR" sz="2000" b="1" dirty="0"/>
                <a:t> </a:t>
              </a:r>
              <a:r>
                <a:rPr lang="fr-FR" sz="2000" b="1" dirty="0">
                  <a:solidFill>
                    <a:srgbClr val="4A6A7E"/>
                  </a:solidFill>
                </a:rPr>
                <a:t>pour agir</a:t>
              </a:r>
            </a:p>
          </p:txBody>
        </p:sp>
      </p:grpSp>
    </p:spTree>
    <p:extLst>
      <p:ext uri="{BB962C8B-B14F-4D97-AF65-F5344CB8AC3E}">
        <p14:creationId xmlns:p14="http://schemas.microsoft.com/office/powerpoint/2010/main" val="31336915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2AAD20A-B4E7-4550-B5FF-41A0BD0EAED6}"/>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7303D51E-09CA-4B1A-AF1B-B42E8ADB87E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6BF568CA-84E7-4E5B-B7BF-72EB5E8CB86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a:extLst>
              <a:ext uri="{FF2B5EF4-FFF2-40B4-BE49-F238E27FC236}">
                <a16:creationId xmlns:a16="http://schemas.microsoft.com/office/drawing/2014/main" id="{3AC086F2-E42D-4CE3-B636-A2B9E75D8C8E}"/>
              </a:ext>
            </a:extLst>
          </p:cNvPr>
          <p:cNvSpPr>
            <a:spLocks noGrp="1"/>
          </p:cNvSpPr>
          <p:nvPr>
            <p:ph type="dt" sz="half" idx="10"/>
          </p:nvPr>
        </p:nvSpPr>
        <p:spPr/>
        <p:txBody>
          <a:bodyPr/>
          <a:lstStyle/>
          <a:p>
            <a:r>
              <a:rPr lang="fr-FR"/>
              <a:t>18/03/2020</a:t>
            </a:r>
          </a:p>
        </p:txBody>
      </p:sp>
      <p:sp>
        <p:nvSpPr>
          <p:cNvPr id="6" name="Espace réservé du pied de page 5">
            <a:extLst>
              <a:ext uri="{FF2B5EF4-FFF2-40B4-BE49-F238E27FC236}">
                <a16:creationId xmlns:a16="http://schemas.microsoft.com/office/drawing/2014/main" id="{2FE008D6-9F44-40C1-96C2-EE4410B77B2F}"/>
              </a:ext>
            </a:extLst>
          </p:cNvPr>
          <p:cNvSpPr>
            <a:spLocks noGrp="1"/>
          </p:cNvSpPr>
          <p:nvPr>
            <p:ph type="ftr" sz="quarter" idx="11"/>
          </p:nvPr>
        </p:nvSpPr>
        <p:spPr/>
        <p:txBody>
          <a:bodyPr/>
          <a:lstStyle/>
          <a:p>
            <a:r>
              <a:rPr lang="fr-FR"/>
              <a:t>NOM DE L'ETUDE OU DE L'ACTION</a:t>
            </a:r>
          </a:p>
        </p:txBody>
      </p:sp>
      <p:sp>
        <p:nvSpPr>
          <p:cNvPr id="7" name="Espace réservé du numéro de diapositive 6">
            <a:extLst>
              <a:ext uri="{FF2B5EF4-FFF2-40B4-BE49-F238E27FC236}">
                <a16:creationId xmlns:a16="http://schemas.microsoft.com/office/drawing/2014/main" id="{1FABDF53-7B4C-4618-9E92-EED39BF187ED}"/>
              </a:ext>
            </a:extLst>
          </p:cNvPr>
          <p:cNvSpPr>
            <a:spLocks noGrp="1"/>
          </p:cNvSpPr>
          <p:nvPr>
            <p:ph type="sldNum" sz="quarter" idx="12"/>
          </p:nvPr>
        </p:nvSpPr>
        <p:spPr/>
        <p:txBody>
          <a:bodyPr/>
          <a:lstStyle/>
          <a:p>
            <a:fld id="{FEE93B5A-22E7-4ADD-91D5-441D0950230A}" type="slidenum">
              <a:rPr lang="fr-FR" smtClean="0"/>
              <a:t>‹N°›</a:t>
            </a:fld>
            <a:endParaRPr lang="fr-FR"/>
          </a:p>
        </p:txBody>
      </p:sp>
      <p:grpSp>
        <p:nvGrpSpPr>
          <p:cNvPr id="8" name="Groupe 7">
            <a:extLst>
              <a:ext uri="{FF2B5EF4-FFF2-40B4-BE49-F238E27FC236}">
                <a16:creationId xmlns:a16="http://schemas.microsoft.com/office/drawing/2014/main" id="{3A5F7E9A-0823-4AD6-930C-0BF859D0F921}"/>
              </a:ext>
            </a:extLst>
          </p:cNvPr>
          <p:cNvGrpSpPr>
            <a:grpSpLocks noChangeAspect="1"/>
          </p:cNvGrpSpPr>
          <p:nvPr userDrawn="1"/>
        </p:nvGrpSpPr>
        <p:grpSpPr>
          <a:xfrm>
            <a:off x="9667875" y="60875"/>
            <a:ext cx="1927259" cy="906651"/>
            <a:chOff x="5029200" y="0"/>
            <a:chExt cx="3587318" cy="1687608"/>
          </a:xfrm>
        </p:grpSpPr>
        <p:pic>
          <p:nvPicPr>
            <p:cNvPr id="9" name="Picture 2" descr="Elo - Emplois Loire Observatoire">
              <a:extLst>
                <a:ext uri="{FF2B5EF4-FFF2-40B4-BE49-F238E27FC236}">
                  <a16:creationId xmlns:a16="http://schemas.microsoft.com/office/drawing/2014/main" id="{FF03C48D-6544-42F2-970E-60C59AE9EF6F}"/>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029200" y="0"/>
              <a:ext cx="3124200" cy="1143000"/>
            </a:xfrm>
            <a:prstGeom prst="rect">
              <a:avLst/>
            </a:prstGeom>
            <a:noFill/>
            <a:extLst>
              <a:ext uri="{909E8E84-426E-40DD-AFC4-6F175D3DCCD1}">
                <a14:hiddenFill xmlns:a14="http://schemas.microsoft.com/office/drawing/2010/main">
                  <a:solidFill>
                    <a:srgbClr val="FFFFFF"/>
                  </a:solidFill>
                </a14:hiddenFill>
              </a:ext>
            </a:extLst>
          </p:spPr>
        </p:pic>
        <p:sp>
          <p:nvSpPr>
            <p:cNvPr id="10" name="ZoneTexte 9">
              <a:extLst>
                <a:ext uri="{FF2B5EF4-FFF2-40B4-BE49-F238E27FC236}">
                  <a16:creationId xmlns:a16="http://schemas.microsoft.com/office/drawing/2014/main" id="{42B8516D-6671-4F95-BD22-DDDDC96DD2D6}"/>
                </a:ext>
              </a:extLst>
            </p:cNvPr>
            <p:cNvSpPr txBox="1"/>
            <p:nvPr userDrawn="1"/>
          </p:nvSpPr>
          <p:spPr>
            <a:xfrm>
              <a:off x="5672738" y="1114723"/>
              <a:ext cx="2943780" cy="572885"/>
            </a:xfrm>
            <a:prstGeom prst="rect">
              <a:avLst/>
            </a:prstGeom>
            <a:noFill/>
          </p:spPr>
          <p:txBody>
            <a:bodyPr wrap="none" rtlCol="0">
              <a:spAutoFit/>
            </a:bodyPr>
            <a:lstStyle/>
            <a:p>
              <a:r>
                <a:rPr lang="fr-FR" sz="1400" b="1" dirty="0">
                  <a:solidFill>
                    <a:schemeClr val="bg1">
                      <a:lumMod val="50000"/>
                    </a:schemeClr>
                  </a:solidFill>
                </a:rPr>
                <a:t>Observer</a:t>
              </a:r>
              <a:r>
                <a:rPr lang="fr-FR" sz="1400" b="1" dirty="0"/>
                <a:t> </a:t>
              </a:r>
              <a:r>
                <a:rPr lang="fr-FR" sz="1400" b="1" dirty="0">
                  <a:solidFill>
                    <a:srgbClr val="4A6A7E"/>
                  </a:solidFill>
                </a:rPr>
                <a:t>pour agir</a:t>
              </a:r>
            </a:p>
          </p:txBody>
        </p:sp>
      </p:grpSp>
    </p:spTree>
    <p:extLst>
      <p:ext uri="{BB962C8B-B14F-4D97-AF65-F5344CB8AC3E}">
        <p14:creationId xmlns:p14="http://schemas.microsoft.com/office/powerpoint/2010/main" val="26712058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050D058-394B-42F7-9C65-82866464A485}"/>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0047ECB7-49A2-4F79-98B1-833A0B43E11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7F814F94-CFF1-4640-AC1D-BE6DD1FE630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a:extLst>
              <a:ext uri="{FF2B5EF4-FFF2-40B4-BE49-F238E27FC236}">
                <a16:creationId xmlns:a16="http://schemas.microsoft.com/office/drawing/2014/main" id="{DD449DC2-C906-4487-B3D5-DAE3D1C840C8}"/>
              </a:ext>
            </a:extLst>
          </p:cNvPr>
          <p:cNvSpPr>
            <a:spLocks noGrp="1"/>
          </p:cNvSpPr>
          <p:nvPr>
            <p:ph type="dt" sz="half" idx="10"/>
          </p:nvPr>
        </p:nvSpPr>
        <p:spPr/>
        <p:txBody>
          <a:bodyPr/>
          <a:lstStyle/>
          <a:p>
            <a:r>
              <a:rPr lang="fr-FR"/>
              <a:t>18/03/2020</a:t>
            </a:r>
          </a:p>
        </p:txBody>
      </p:sp>
      <p:sp>
        <p:nvSpPr>
          <p:cNvPr id="6" name="Espace réservé du pied de page 5">
            <a:extLst>
              <a:ext uri="{FF2B5EF4-FFF2-40B4-BE49-F238E27FC236}">
                <a16:creationId xmlns:a16="http://schemas.microsoft.com/office/drawing/2014/main" id="{EBA63C76-C4D8-4AE5-AC8E-9D8BF80B8969}"/>
              </a:ext>
            </a:extLst>
          </p:cNvPr>
          <p:cNvSpPr>
            <a:spLocks noGrp="1"/>
          </p:cNvSpPr>
          <p:nvPr>
            <p:ph type="ftr" sz="quarter" idx="11"/>
          </p:nvPr>
        </p:nvSpPr>
        <p:spPr/>
        <p:txBody>
          <a:bodyPr/>
          <a:lstStyle/>
          <a:p>
            <a:r>
              <a:rPr lang="fr-FR"/>
              <a:t>NOM DE L'ETUDE OU DE L'ACTION</a:t>
            </a:r>
          </a:p>
        </p:txBody>
      </p:sp>
      <p:sp>
        <p:nvSpPr>
          <p:cNvPr id="7" name="Espace réservé du numéro de diapositive 6">
            <a:extLst>
              <a:ext uri="{FF2B5EF4-FFF2-40B4-BE49-F238E27FC236}">
                <a16:creationId xmlns:a16="http://schemas.microsoft.com/office/drawing/2014/main" id="{E4EE53BF-1A18-46EB-8F80-7ABE5B5A0AC1}"/>
              </a:ext>
            </a:extLst>
          </p:cNvPr>
          <p:cNvSpPr>
            <a:spLocks noGrp="1"/>
          </p:cNvSpPr>
          <p:nvPr>
            <p:ph type="sldNum" sz="quarter" idx="12"/>
          </p:nvPr>
        </p:nvSpPr>
        <p:spPr/>
        <p:txBody>
          <a:bodyPr/>
          <a:lstStyle/>
          <a:p>
            <a:fld id="{FEE93B5A-22E7-4ADD-91D5-441D0950230A}" type="slidenum">
              <a:rPr lang="fr-FR" smtClean="0"/>
              <a:t>‹N°›</a:t>
            </a:fld>
            <a:endParaRPr lang="fr-FR"/>
          </a:p>
        </p:txBody>
      </p:sp>
      <p:grpSp>
        <p:nvGrpSpPr>
          <p:cNvPr id="8" name="Groupe 7">
            <a:extLst>
              <a:ext uri="{FF2B5EF4-FFF2-40B4-BE49-F238E27FC236}">
                <a16:creationId xmlns:a16="http://schemas.microsoft.com/office/drawing/2014/main" id="{78CC1397-8033-45D3-95F6-B3C7657C9CF0}"/>
              </a:ext>
            </a:extLst>
          </p:cNvPr>
          <p:cNvGrpSpPr>
            <a:grpSpLocks noChangeAspect="1"/>
          </p:cNvGrpSpPr>
          <p:nvPr userDrawn="1"/>
        </p:nvGrpSpPr>
        <p:grpSpPr>
          <a:xfrm>
            <a:off x="9667875" y="60875"/>
            <a:ext cx="1927259" cy="906651"/>
            <a:chOff x="5029200" y="0"/>
            <a:chExt cx="3587318" cy="1687608"/>
          </a:xfrm>
        </p:grpSpPr>
        <p:pic>
          <p:nvPicPr>
            <p:cNvPr id="9" name="Picture 2" descr="Elo - Emplois Loire Observatoire">
              <a:extLst>
                <a:ext uri="{FF2B5EF4-FFF2-40B4-BE49-F238E27FC236}">
                  <a16:creationId xmlns:a16="http://schemas.microsoft.com/office/drawing/2014/main" id="{01F96C20-9888-4CC4-BE2C-3B1A898C2E4D}"/>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029200" y="0"/>
              <a:ext cx="3124200" cy="1143000"/>
            </a:xfrm>
            <a:prstGeom prst="rect">
              <a:avLst/>
            </a:prstGeom>
            <a:noFill/>
            <a:extLst>
              <a:ext uri="{909E8E84-426E-40DD-AFC4-6F175D3DCCD1}">
                <a14:hiddenFill xmlns:a14="http://schemas.microsoft.com/office/drawing/2010/main">
                  <a:solidFill>
                    <a:srgbClr val="FFFFFF"/>
                  </a:solidFill>
                </a14:hiddenFill>
              </a:ext>
            </a:extLst>
          </p:spPr>
        </p:pic>
        <p:sp>
          <p:nvSpPr>
            <p:cNvPr id="10" name="ZoneTexte 9">
              <a:extLst>
                <a:ext uri="{FF2B5EF4-FFF2-40B4-BE49-F238E27FC236}">
                  <a16:creationId xmlns:a16="http://schemas.microsoft.com/office/drawing/2014/main" id="{5A48DA08-C5DB-4628-B6E0-B9D9A8689D70}"/>
                </a:ext>
              </a:extLst>
            </p:cNvPr>
            <p:cNvSpPr txBox="1"/>
            <p:nvPr userDrawn="1"/>
          </p:nvSpPr>
          <p:spPr>
            <a:xfrm>
              <a:off x="5672738" y="1114723"/>
              <a:ext cx="2943780" cy="572885"/>
            </a:xfrm>
            <a:prstGeom prst="rect">
              <a:avLst/>
            </a:prstGeom>
            <a:noFill/>
          </p:spPr>
          <p:txBody>
            <a:bodyPr wrap="none" rtlCol="0">
              <a:spAutoFit/>
            </a:bodyPr>
            <a:lstStyle/>
            <a:p>
              <a:r>
                <a:rPr lang="fr-FR" sz="1400" b="1" dirty="0">
                  <a:solidFill>
                    <a:schemeClr val="bg1">
                      <a:lumMod val="50000"/>
                    </a:schemeClr>
                  </a:solidFill>
                </a:rPr>
                <a:t>Observer</a:t>
              </a:r>
              <a:r>
                <a:rPr lang="fr-FR" sz="1400" b="1" dirty="0"/>
                <a:t> </a:t>
              </a:r>
              <a:r>
                <a:rPr lang="fr-FR" sz="1400" b="1" dirty="0">
                  <a:solidFill>
                    <a:srgbClr val="4A6A7E"/>
                  </a:solidFill>
                </a:rPr>
                <a:t>pour agir</a:t>
              </a:r>
            </a:p>
          </p:txBody>
        </p:sp>
      </p:grpSp>
    </p:spTree>
    <p:extLst>
      <p:ext uri="{BB962C8B-B14F-4D97-AF65-F5344CB8AC3E}">
        <p14:creationId xmlns:p14="http://schemas.microsoft.com/office/powerpoint/2010/main" val="21525983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AD88733D-5C79-4D91-89BE-5A9192A78EA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dirty="0"/>
              <a:t>Modifiez le style du titre</a:t>
            </a:r>
          </a:p>
        </p:txBody>
      </p:sp>
      <p:sp>
        <p:nvSpPr>
          <p:cNvPr id="3" name="Espace réservé du texte 2">
            <a:extLst>
              <a:ext uri="{FF2B5EF4-FFF2-40B4-BE49-F238E27FC236}">
                <a16:creationId xmlns:a16="http://schemas.microsoft.com/office/drawing/2014/main" id="{A2F91B76-CECE-4481-84C6-7723A649087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dirty="0"/>
              <a:t>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4" name="Espace réservé de la date 3">
            <a:extLst>
              <a:ext uri="{FF2B5EF4-FFF2-40B4-BE49-F238E27FC236}">
                <a16:creationId xmlns:a16="http://schemas.microsoft.com/office/drawing/2014/main" id="{5D7A6914-8AE7-4157-AEDF-20C5BD739EA7}"/>
              </a:ext>
            </a:extLst>
          </p:cNvPr>
          <p:cNvSpPr>
            <a:spLocks noGrp="1"/>
          </p:cNvSpPr>
          <p:nvPr>
            <p:ph type="dt" sz="half" idx="2"/>
          </p:nvPr>
        </p:nvSpPr>
        <p:spPr>
          <a:xfrm>
            <a:off x="838200" y="6356350"/>
            <a:ext cx="2743200" cy="365125"/>
          </a:xfrm>
          <a:prstGeom prst="rect">
            <a:avLst/>
          </a:prstGeom>
          <a:solidFill>
            <a:srgbClr val="4A6A7E"/>
          </a:solidFill>
        </p:spPr>
        <p:txBody>
          <a:bodyPr vert="horz" lIns="91440" tIns="45720" rIns="91440" bIns="45720" rtlCol="0" anchor="ctr"/>
          <a:lstStyle>
            <a:lvl1pPr algn="l">
              <a:defRPr sz="1200" b="1" baseline="0">
                <a:solidFill>
                  <a:schemeClr val="bg1"/>
                </a:solidFill>
                <a:latin typeface="Calibri" panose="020F0502020204030204" pitchFamily="34" charset="0"/>
              </a:defRPr>
            </a:lvl1pPr>
          </a:lstStyle>
          <a:p>
            <a:r>
              <a:rPr lang="fr-FR"/>
              <a:t>18/03/2020</a:t>
            </a:r>
            <a:endParaRPr lang="fr-FR" dirty="0"/>
          </a:p>
        </p:txBody>
      </p:sp>
      <p:sp>
        <p:nvSpPr>
          <p:cNvPr id="5" name="Espace réservé du pied de page 4">
            <a:extLst>
              <a:ext uri="{FF2B5EF4-FFF2-40B4-BE49-F238E27FC236}">
                <a16:creationId xmlns:a16="http://schemas.microsoft.com/office/drawing/2014/main" id="{6252C4B7-1C79-449A-B910-5C71D619124D}"/>
              </a:ext>
            </a:extLst>
          </p:cNvPr>
          <p:cNvSpPr>
            <a:spLocks noGrp="1"/>
          </p:cNvSpPr>
          <p:nvPr>
            <p:ph type="ftr" sz="quarter" idx="3"/>
          </p:nvPr>
        </p:nvSpPr>
        <p:spPr>
          <a:xfrm>
            <a:off x="4038600" y="6356350"/>
            <a:ext cx="4114800" cy="365125"/>
          </a:xfrm>
          <a:prstGeom prst="rect">
            <a:avLst/>
          </a:prstGeom>
          <a:solidFill>
            <a:srgbClr val="6C6D71"/>
          </a:solidFill>
        </p:spPr>
        <p:txBody>
          <a:bodyPr vert="horz" lIns="91440" tIns="45720" rIns="91440" bIns="45720" rtlCol="0" anchor="ctr"/>
          <a:lstStyle>
            <a:lvl1pPr algn="ctr">
              <a:defRPr sz="1200" b="1" baseline="0">
                <a:solidFill>
                  <a:schemeClr val="bg1"/>
                </a:solidFill>
                <a:latin typeface="Calibri" panose="020F0502020204030204" pitchFamily="34" charset="0"/>
              </a:defRPr>
            </a:lvl1pPr>
          </a:lstStyle>
          <a:p>
            <a:r>
              <a:rPr lang="fr-FR"/>
              <a:t>NOM DE L'ETUDE OU DE L'ACTION</a:t>
            </a:r>
            <a:endParaRPr lang="fr-FR" dirty="0"/>
          </a:p>
        </p:txBody>
      </p:sp>
      <p:sp>
        <p:nvSpPr>
          <p:cNvPr id="6" name="Espace réservé du numéro de diapositive 5">
            <a:extLst>
              <a:ext uri="{FF2B5EF4-FFF2-40B4-BE49-F238E27FC236}">
                <a16:creationId xmlns:a16="http://schemas.microsoft.com/office/drawing/2014/main" id="{C4EE907D-86DD-4EDA-9DA3-BBA7CF830D03}"/>
              </a:ext>
            </a:extLst>
          </p:cNvPr>
          <p:cNvSpPr>
            <a:spLocks noGrp="1"/>
          </p:cNvSpPr>
          <p:nvPr>
            <p:ph type="sldNum" sz="quarter" idx="4"/>
          </p:nvPr>
        </p:nvSpPr>
        <p:spPr>
          <a:xfrm>
            <a:off x="8610600" y="6356350"/>
            <a:ext cx="2743200" cy="365125"/>
          </a:xfrm>
          <a:prstGeom prst="rect">
            <a:avLst/>
          </a:prstGeom>
          <a:solidFill>
            <a:schemeClr val="accent6"/>
          </a:solidFill>
        </p:spPr>
        <p:txBody>
          <a:bodyPr vert="horz" lIns="91440" tIns="45720" rIns="91440" bIns="45720" rtlCol="0" anchor="ctr"/>
          <a:lstStyle>
            <a:lvl1pPr algn="r">
              <a:defRPr sz="1200" b="1" baseline="0">
                <a:solidFill>
                  <a:schemeClr val="bg1"/>
                </a:solidFill>
                <a:latin typeface="Calibri" panose="020F0502020204030204" pitchFamily="34" charset="0"/>
              </a:defRPr>
            </a:lvl1pPr>
          </a:lstStyle>
          <a:p>
            <a:fld id="{FEE93B5A-22E7-4ADD-91D5-441D0950230A}" type="slidenum">
              <a:rPr lang="fr-FR" smtClean="0"/>
              <a:pPr/>
              <a:t>‹N°›</a:t>
            </a:fld>
            <a:endParaRPr lang="fr-FR" dirty="0"/>
          </a:p>
        </p:txBody>
      </p:sp>
    </p:spTree>
    <p:extLst>
      <p:ext uri="{BB962C8B-B14F-4D97-AF65-F5344CB8AC3E}">
        <p14:creationId xmlns:p14="http://schemas.microsoft.com/office/powerpoint/2010/main" val="39960247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l" defTabSz="914400" rtl="0" eaLnBrk="1" latinLnBrk="0" hangingPunct="1">
        <a:lnSpc>
          <a:spcPct val="90000"/>
        </a:lnSpc>
        <a:spcBef>
          <a:spcPct val="0"/>
        </a:spcBef>
        <a:buNone/>
        <a:defRPr sz="4400" b="1" kern="1200">
          <a:solidFill>
            <a:srgbClr val="4A6A7E"/>
          </a:solidFill>
          <a:latin typeface="+mj-lt"/>
          <a:ea typeface="+mj-ea"/>
          <a:cs typeface="+mj-cs"/>
        </a:defRPr>
      </a:lvl1pPr>
    </p:titleStyle>
    <p:bodyStyle>
      <a:lvl1pPr marL="228600" indent="-228600" algn="l" defTabSz="914400" rtl="0" eaLnBrk="1" latinLnBrk="0" hangingPunct="1">
        <a:lnSpc>
          <a:spcPct val="90000"/>
        </a:lnSpc>
        <a:spcBef>
          <a:spcPts val="1000"/>
        </a:spcBef>
        <a:buClr>
          <a:srgbClr val="1EBC32"/>
        </a:buClr>
        <a:buFont typeface="Arial" panose="020B0604020202020204" pitchFamily="34" charset="0"/>
        <a:buChar char="•"/>
        <a:defRPr sz="2800" kern="1200">
          <a:solidFill>
            <a:srgbClr val="6C6D71"/>
          </a:solidFill>
          <a:latin typeface="+mn-lt"/>
          <a:ea typeface="+mn-ea"/>
          <a:cs typeface="+mn-cs"/>
        </a:defRPr>
      </a:lvl1pPr>
      <a:lvl2pPr marL="685800" indent="-228600" algn="l" defTabSz="914400" rtl="0" eaLnBrk="1" latinLnBrk="0" hangingPunct="1">
        <a:lnSpc>
          <a:spcPct val="90000"/>
        </a:lnSpc>
        <a:spcBef>
          <a:spcPts val="500"/>
        </a:spcBef>
        <a:buClr>
          <a:srgbClr val="1EBC32"/>
        </a:buClr>
        <a:buFont typeface="Arial" panose="020B0604020202020204" pitchFamily="34" charset="0"/>
        <a:buChar char="•"/>
        <a:defRPr sz="2400" kern="1200">
          <a:solidFill>
            <a:srgbClr val="6C6D71"/>
          </a:solidFill>
          <a:latin typeface="+mn-lt"/>
          <a:ea typeface="+mn-ea"/>
          <a:cs typeface="+mn-cs"/>
        </a:defRPr>
      </a:lvl2pPr>
      <a:lvl3pPr marL="1143000" indent="-228600" algn="l" defTabSz="914400" rtl="0" eaLnBrk="1" latinLnBrk="0" hangingPunct="1">
        <a:lnSpc>
          <a:spcPct val="90000"/>
        </a:lnSpc>
        <a:spcBef>
          <a:spcPts val="500"/>
        </a:spcBef>
        <a:buClr>
          <a:srgbClr val="1EBC32"/>
        </a:buClr>
        <a:buFont typeface="Arial" panose="020B0604020202020204" pitchFamily="34" charset="0"/>
        <a:buChar char="•"/>
        <a:defRPr sz="2000" kern="1200">
          <a:solidFill>
            <a:srgbClr val="6C6D71"/>
          </a:solidFill>
          <a:latin typeface="+mn-lt"/>
          <a:ea typeface="+mn-ea"/>
          <a:cs typeface="+mn-cs"/>
        </a:defRPr>
      </a:lvl3pPr>
      <a:lvl4pPr marL="1600200" indent="-228600" algn="l" defTabSz="914400" rtl="0" eaLnBrk="1" latinLnBrk="0" hangingPunct="1">
        <a:lnSpc>
          <a:spcPct val="90000"/>
        </a:lnSpc>
        <a:spcBef>
          <a:spcPts val="500"/>
        </a:spcBef>
        <a:buClr>
          <a:srgbClr val="1EBC32"/>
        </a:buClr>
        <a:buFont typeface="Arial" panose="020B0604020202020204" pitchFamily="34" charset="0"/>
        <a:buChar char="•"/>
        <a:defRPr sz="1800" kern="1200">
          <a:solidFill>
            <a:srgbClr val="6C6D71"/>
          </a:solidFill>
          <a:latin typeface="+mn-lt"/>
          <a:ea typeface="+mn-ea"/>
          <a:cs typeface="+mn-cs"/>
        </a:defRPr>
      </a:lvl4pPr>
      <a:lvl5pPr marL="2057400" indent="-228600" algn="l" defTabSz="914400" rtl="0" eaLnBrk="1" latinLnBrk="0" hangingPunct="1">
        <a:lnSpc>
          <a:spcPct val="90000"/>
        </a:lnSpc>
        <a:spcBef>
          <a:spcPts val="500"/>
        </a:spcBef>
        <a:buClr>
          <a:srgbClr val="1EBC32"/>
        </a:buClr>
        <a:buFont typeface="Arial" panose="020B0604020202020204" pitchFamily="34" charset="0"/>
        <a:buChar char="•"/>
        <a:defRPr sz="1800" kern="1200">
          <a:solidFill>
            <a:srgbClr val="6C6D7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7BBF237-2156-48A3-83EB-E379EAE1FB4A}"/>
              </a:ext>
            </a:extLst>
          </p:cNvPr>
          <p:cNvSpPr>
            <a:spLocks noGrp="1"/>
          </p:cNvSpPr>
          <p:nvPr>
            <p:ph type="ctrTitle"/>
          </p:nvPr>
        </p:nvSpPr>
        <p:spPr/>
        <p:txBody>
          <a:bodyPr/>
          <a:lstStyle/>
          <a:p>
            <a:r>
              <a:rPr lang="fr-FR" dirty="0"/>
              <a:t>POINT sur l'Économie</a:t>
            </a:r>
          </a:p>
        </p:txBody>
      </p:sp>
      <p:sp>
        <p:nvSpPr>
          <p:cNvPr id="3" name="Sous-titre 2">
            <a:extLst>
              <a:ext uri="{FF2B5EF4-FFF2-40B4-BE49-F238E27FC236}">
                <a16:creationId xmlns:a16="http://schemas.microsoft.com/office/drawing/2014/main" id="{E8A9900E-F71C-47F4-967C-CB3BAEA0F868}"/>
              </a:ext>
            </a:extLst>
          </p:cNvPr>
          <p:cNvSpPr>
            <a:spLocks noGrp="1"/>
          </p:cNvSpPr>
          <p:nvPr>
            <p:ph type="subTitle" idx="1"/>
          </p:nvPr>
        </p:nvSpPr>
        <p:spPr>
          <a:xfrm>
            <a:off x="1450428" y="3509963"/>
            <a:ext cx="9144000" cy="1655762"/>
          </a:xfrm>
        </p:spPr>
        <p:txBody>
          <a:bodyPr/>
          <a:lstStyle/>
          <a:p>
            <a:r>
              <a:rPr lang="fr-FR" dirty="0"/>
              <a:t>CRISE COVID-19 – Veille PRESSE et ETUDES</a:t>
            </a:r>
          </a:p>
          <a:p>
            <a:r>
              <a:rPr lang="fr-FR" dirty="0"/>
              <a:t>JUILLET 2020 – VERSION FLASH</a:t>
            </a:r>
          </a:p>
        </p:txBody>
      </p:sp>
      <p:sp>
        <p:nvSpPr>
          <p:cNvPr id="4" name="Espace réservé de la date 3">
            <a:extLst>
              <a:ext uri="{FF2B5EF4-FFF2-40B4-BE49-F238E27FC236}">
                <a16:creationId xmlns:a16="http://schemas.microsoft.com/office/drawing/2014/main" id="{32C64CB3-D833-4308-9C45-D89166081671}"/>
              </a:ext>
            </a:extLst>
          </p:cNvPr>
          <p:cNvSpPr>
            <a:spLocks noGrp="1"/>
          </p:cNvSpPr>
          <p:nvPr>
            <p:ph type="dt" sz="half" idx="10"/>
          </p:nvPr>
        </p:nvSpPr>
        <p:spPr>
          <a:xfrm>
            <a:off x="838200" y="6356350"/>
            <a:ext cx="2743200" cy="365125"/>
          </a:xfrm>
        </p:spPr>
        <p:txBody>
          <a:bodyPr/>
          <a:lstStyle/>
          <a:p>
            <a:r>
              <a:rPr lang="fr-FR" dirty="0"/>
              <a:t>02/06/2020</a:t>
            </a:r>
          </a:p>
        </p:txBody>
      </p:sp>
      <p:sp>
        <p:nvSpPr>
          <p:cNvPr id="5" name="Espace réservé du pied de page 4">
            <a:extLst>
              <a:ext uri="{FF2B5EF4-FFF2-40B4-BE49-F238E27FC236}">
                <a16:creationId xmlns:a16="http://schemas.microsoft.com/office/drawing/2014/main" id="{36F8E3BE-ADFB-447A-9005-EBA588B6BDAC}"/>
              </a:ext>
            </a:extLst>
          </p:cNvPr>
          <p:cNvSpPr>
            <a:spLocks noGrp="1"/>
          </p:cNvSpPr>
          <p:nvPr>
            <p:ph type="ftr" sz="quarter" idx="11"/>
          </p:nvPr>
        </p:nvSpPr>
        <p:spPr/>
        <p:txBody>
          <a:bodyPr/>
          <a:lstStyle/>
          <a:p>
            <a:r>
              <a:rPr lang="fr-FR" dirty="0"/>
              <a:t>ELO</a:t>
            </a:r>
          </a:p>
        </p:txBody>
      </p:sp>
      <p:sp>
        <p:nvSpPr>
          <p:cNvPr id="6" name="Espace réservé du numéro de diapositive 5">
            <a:extLst>
              <a:ext uri="{FF2B5EF4-FFF2-40B4-BE49-F238E27FC236}">
                <a16:creationId xmlns:a16="http://schemas.microsoft.com/office/drawing/2014/main" id="{CB386D98-81B2-426B-813F-E3EC39AF876B}"/>
              </a:ext>
            </a:extLst>
          </p:cNvPr>
          <p:cNvSpPr>
            <a:spLocks noGrp="1"/>
          </p:cNvSpPr>
          <p:nvPr>
            <p:ph type="sldNum" sz="quarter" idx="12"/>
          </p:nvPr>
        </p:nvSpPr>
        <p:spPr/>
        <p:txBody>
          <a:bodyPr/>
          <a:lstStyle/>
          <a:p>
            <a:fld id="{FEE93B5A-22E7-4ADD-91D5-441D0950230A}" type="slidenum">
              <a:rPr lang="fr-FR" smtClean="0"/>
              <a:t>1</a:t>
            </a:fld>
            <a:endParaRPr lang="fr-FR"/>
          </a:p>
        </p:txBody>
      </p:sp>
    </p:spTree>
    <p:extLst>
      <p:ext uri="{BB962C8B-B14F-4D97-AF65-F5344CB8AC3E}">
        <p14:creationId xmlns:p14="http://schemas.microsoft.com/office/powerpoint/2010/main" val="14087733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A73AA4A5-EAF4-42AC-A8F7-2D74AFA8D029}"/>
              </a:ext>
            </a:extLst>
          </p:cNvPr>
          <p:cNvSpPr>
            <a:spLocks noGrp="1"/>
          </p:cNvSpPr>
          <p:nvPr>
            <p:ph type="dt" sz="half" idx="10"/>
          </p:nvPr>
        </p:nvSpPr>
        <p:spPr/>
        <p:txBody>
          <a:bodyPr/>
          <a:lstStyle/>
          <a:p>
            <a:r>
              <a:rPr lang="fr-FR" dirty="0"/>
              <a:t>02/06/2020</a:t>
            </a:r>
          </a:p>
        </p:txBody>
      </p:sp>
      <p:sp>
        <p:nvSpPr>
          <p:cNvPr id="3" name="Espace réservé du pied de page 2">
            <a:extLst>
              <a:ext uri="{FF2B5EF4-FFF2-40B4-BE49-F238E27FC236}">
                <a16:creationId xmlns:a16="http://schemas.microsoft.com/office/drawing/2014/main" id="{1F8FE168-B362-4B8B-8D95-DA586942B17F}"/>
              </a:ext>
            </a:extLst>
          </p:cNvPr>
          <p:cNvSpPr>
            <a:spLocks noGrp="1"/>
          </p:cNvSpPr>
          <p:nvPr>
            <p:ph type="ftr" sz="quarter" idx="11"/>
          </p:nvPr>
        </p:nvSpPr>
        <p:spPr/>
        <p:txBody>
          <a:bodyPr/>
          <a:lstStyle/>
          <a:p>
            <a:r>
              <a:rPr lang="fr-FR" dirty="0"/>
              <a:t>ELO</a:t>
            </a:r>
          </a:p>
        </p:txBody>
      </p:sp>
      <p:sp>
        <p:nvSpPr>
          <p:cNvPr id="4" name="Espace réservé du numéro de diapositive 3">
            <a:extLst>
              <a:ext uri="{FF2B5EF4-FFF2-40B4-BE49-F238E27FC236}">
                <a16:creationId xmlns:a16="http://schemas.microsoft.com/office/drawing/2014/main" id="{427AF486-4EC2-42F2-BCE6-4859F6F7B3A6}"/>
              </a:ext>
            </a:extLst>
          </p:cNvPr>
          <p:cNvSpPr>
            <a:spLocks noGrp="1"/>
          </p:cNvSpPr>
          <p:nvPr>
            <p:ph type="sldNum" sz="quarter" idx="12"/>
          </p:nvPr>
        </p:nvSpPr>
        <p:spPr/>
        <p:txBody>
          <a:bodyPr/>
          <a:lstStyle/>
          <a:p>
            <a:fld id="{FEE93B5A-22E7-4ADD-91D5-441D0950230A}" type="slidenum">
              <a:rPr lang="fr-FR" smtClean="0"/>
              <a:t>2</a:t>
            </a:fld>
            <a:endParaRPr lang="fr-FR"/>
          </a:p>
        </p:txBody>
      </p:sp>
      <p:sp>
        <p:nvSpPr>
          <p:cNvPr id="5" name="Titre 1">
            <a:extLst>
              <a:ext uri="{FF2B5EF4-FFF2-40B4-BE49-F238E27FC236}">
                <a16:creationId xmlns:a16="http://schemas.microsoft.com/office/drawing/2014/main" id="{513D2892-E274-4C54-86A3-0EF95A8B0A04}"/>
              </a:ext>
            </a:extLst>
          </p:cNvPr>
          <p:cNvSpPr txBox="1">
            <a:spLocks/>
          </p:cNvSpPr>
          <p:nvPr/>
        </p:nvSpPr>
        <p:spPr>
          <a:xfrm>
            <a:off x="838200" y="365125"/>
            <a:ext cx="10515600" cy="1325563"/>
          </a:xfrm>
          <a:prstGeom prst="rect">
            <a:avLst/>
          </a:prstGeom>
        </p:spPr>
        <p:txBody>
          <a:bodyPr/>
          <a:lstStyle>
            <a:lvl1pPr algn="l" defTabSz="914400" rtl="0" eaLnBrk="1" latinLnBrk="0" hangingPunct="1">
              <a:lnSpc>
                <a:spcPct val="90000"/>
              </a:lnSpc>
              <a:spcBef>
                <a:spcPct val="0"/>
              </a:spcBef>
              <a:buNone/>
              <a:defRPr sz="4400" b="1" kern="1200">
                <a:solidFill>
                  <a:srgbClr val="4A6A7E"/>
                </a:solidFill>
                <a:latin typeface="+mj-lt"/>
                <a:ea typeface="+mj-ea"/>
                <a:cs typeface="+mj-cs"/>
              </a:defRPr>
            </a:lvl1pPr>
          </a:lstStyle>
          <a:p>
            <a:r>
              <a:rPr lang="fr-FR" dirty="0"/>
              <a:t>La crise sanitaire:</a:t>
            </a:r>
          </a:p>
          <a:p>
            <a:r>
              <a:rPr lang="fr-FR" dirty="0"/>
              <a:t>COVID-19</a:t>
            </a:r>
          </a:p>
        </p:txBody>
      </p:sp>
      <p:sp>
        <p:nvSpPr>
          <p:cNvPr id="6" name="Espace réservé du contenu 2">
            <a:extLst>
              <a:ext uri="{FF2B5EF4-FFF2-40B4-BE49-F238E27FC236}">
                <a16:creationId xmlns:a16="http://schemas.microsoft.com/office/drawing/2014/main" id="{5E5FCE1A-8CAE-45A8-925D-130870F16C4C}"/>
              </a:ext>
            </a:extLst>
          </p:cNvPr>
          <p:cNvSpPr txBox="1">
            <a:spLocks/>
          </p:cNvSpPr>
          <p:nvPr/>
        </p:nvSpPr>
        <p:spPr>
          <a:xfrm>
            <a:off x="838200" y="1825625"/>
            <a:ext cx="10515600" cy="4351338"/>
          </a:xfrm>
          <a:prstGeom prst="rect">
            <a:avLst/>
          </a:prstGeom>
        </p:spPr>
        <p:txBody>
          <a:bodyPr>
            <a:normAutofit lnSpcReduction="10000"/>
          </a:bodyPr>
          <a:lstStyle>
            <a:lvl1pPr marL="228600" indent="-228600" algn="l" defTabSz="914400" rtl="0" eaLnBrk="1" latinLnBrk="0" hangingPunct="1">
              <a:lnSpc>
                <a:spcPct val="90000"/>
              </a:lnSpc>
              <a:spcBef>
                <a:spcPts val="1000"/>
              </a:spcBef>
              <a:buClr>
                <a:srgbClr val="1EBC32"/>
              </a:buClr>
              <a:buFont typeface="Arial" panose="020B0604020202020204" pitchFamily="34" charset="0"/>
              <a:buChar char="•"/>
              <a:defRPr sz="2800" kern="1200">
                <a:solidFill>
                  <a:srgbClr val="6C6D71"/>
                </a:solidFill>
                <a:latin typeface="+mn-lt"/>
                <a:ea typeface="+mn-ea"/>
                <a:cs typeface="+mn-cs"/>
              </a:defRPr>
            </a:lvl1pPr>
            <a:lvl2pPr marL="685800" indent="-228600" algn="l" defTabSz="914400" rtl="0" eaLnBrk="1" latinLnBrk="0" hangingPunct="1">
              <a:lnSpc>
                <a:spcPct val="90000"/>
              </a:lnSpc>
              <a:spcBef>
                <a:spcPts val="500"/>
              </a:spcBef>
              <a:buClr>
                <a:srgbClr val="1EBC32"/>
              </a:buClr>
              <a:buFont typeface="Arial" panose="020B0604020202020204" pitchFamily="34" charset="0"/>
              <a:buChar char="•"/>
              <a:defRPr sz="2400" kern="1200">
                <a:solidFill>
                  <a:srgbClr val="6C6D71"/>
                </a:solidFill>
                <a:latin typeface="+mn-lt"/>
                <a:ea typeface="+mn-ea"/>
                <a:cs typeface="+mn-cs"/>
              </a:defRPr>
            </a:lvl2pPr>
            <a:lvl3pPr marL="1143000" indent="-228600" algn="l" defTabSz="914400" rtl="0" eaLnBrk="1" latinLnBrk="0" hangingPunct="1">
              <a:lnSpc>
                <a:spcPct val="90000"/>
              </a:lnSpc>
              <a:spcBef>
                <a:spcPts val="500"/>
              </a:spcBef>
              <a:buClr>
                <a:srgbClr val="1EBC32"/>
              </a:buClr>
              <a:buFont typeface="Arial" panose="020B0604020202020204" pitchFamily="34" charset="0"/>
              <a:buChar char="•"/>
              <a:defRPr sz="2000" kern="1200">
                <a:solidFill>
                  <a:srgbClr val="6C6D71"/>
                </a:solidFill>
                <a:latin typeface="+mn-lt"/>
                <a:ea typeface="+mn-ea"/>
                <a:cs typeface="+mn-cs"/>
              </a:defRPr>
            </a:lvl3pPr>
            <a:lvl4pPr marL="1600200" indent="-228600" algn="l" defTabSz="914400" rtl="0" eaLnBrk="1" latinLnBrk="0" hangingPunct="1">
              <a:lnSpc>
                <a:spcPct val="90000"/>
              </a:lnSpc>
              <a:spcBef>
                <a:spcPts val="500"/>
              </a:spcBef>
              <a:buClr>
                <a:srgbClr val="1EBC32"/>
              </a:buClr>
              <a:buFont typeface="Arial" panose="020B0604020202020204" pitchFamily="34" charset="0"/>
              <a:buChar char="•"/>
              <a:defRPr sz="1800" kern="1200">
                <a:solidFill>
                  <a:srgbClr val="6C6D71"/>
                </a:solidFill>
                <a:latin typeface="+mn-lt"/>
                <a:ea typeface="+mn-ea"/>
                <a:cs typeface="+mn-cs"/>
              </a:defRPr>
            </a:lvl4pPr>
            <a:lvl5pPr marL="2057400" indent="-228600" algn="l" defTabSz="914400" rtl="0" eaLnBrk="1" latinLnBrk="0" hangingPunct="1">
              <a:lnSpc>
                <a:spcPct val="90000"/>
              </a:lnSpc>
              <a:spcBef>
                <a:spcPts val="500"/>
              </a:spcBef>
              <a:buClr>
                <a:srgbClr val="1EBC32"/>
              </a:buClr>
              <a:buFont typeface="Arial" panose="020B0604020202020204" pitchFamily="34" charset="0"/>
              <a:buChar char="•"/>
              <a:defRPr sz="1800" kern="1200">
                <a:solidFill>
                  <a:srgbClr val="6C6D7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r>
              <a:rPr lang="fr-FR" dirty="0"/>
              <a:t>Crise débutée en février 2020 avec un début de confinement le 16 mars 2020 </a:t>
            </a:r>
          </a:p>
          <a:p>
            <a:pPr algn="just"/>
            <a:endParaRPr lang="fr-FR" dirty="0">
              <a:solidFill>
                <a:srgbClr val="4BACC6"/>
              </a:solidFill>
            </a:endParaRPr>
          </a:p>
          <a:p>
            <a:pPr algn="just">
              <a:buFont typeface="Wingdings" panose="05000000000000000000" pitchFamily="2" charset="2"/>
              <a:buChar char="è"/>
            </a:pPr>
            <a:r>
              <a:rPr lang="fr-FR" dirty="0">
                <a:sym typeface="Wingdings" panose="05000000000000000000" pitchFamily="2" charset="2"/>
              </a:rPr>
              <a:t>Crise sanitaire qui a entraîné une crise économique sans précédent depuis la grande dépression de 1929 (donc pire que la crise 2009 et de 1968).</a:t>
            </a:r>
          </a:p>
          <a:p>
            <a:pPr marL="0" indent="0" algn="just">
              <a:buNone/>
            </a:pPr>
            <a:endParaRPr lang="fr-FR" dirty="0">
              <a:solidFill>
                <a:srgbClr val="4BACC6"/>
              </a:solidFill>
              <a:sym typeface="Wingdings" panose="05000000000000000000" pitchFamily="2" charset="2"/>
            </a:endParaRPr>
          </a:p>
          <a:p>
            <a:pPr algn="just">
              <a:buFont typeface="Wingdings" panose="05000000000000000000" pitchFamily="2" charset="2"/>
              <a:buChar char="è"/>
            </a:pPr>
            <a:r>
              <a:rPr lang="fr-FR" dirty="0">
                <a:sym typeface="Wingdings" panose="05000000000000000000" pitchFamily="2" charset="2"/>
              </a:rPr>
              <a:t> Pour autant l’impact devrait être différent de 1929 </a:t>
            </a:r>
          </a:p>
          <a:p>
            <a:pPr lvl="1" algn="just">
              <a:buFont typeface="Wingdings" panose="05000000000000000000" pitchFamily="2" charset="2"/>
              <a:buChar char="è"/>
            </a:pPr>
            <a:r>
              <a:rPr lang="fr-FR" dirty="0">
                <a:sym typeface="Wingdings" panose="05000000000000000000" pitchFamily="2" charset="2"/>
              </a:rPr>
              <a:t>grâce aux nombreuses mesures d’accompagnement et d’aides mises en place pendant la crise et le plan en construction pour le redémarrage</a:t>
            </a:r>
          </a:p>
          <a:p>
            <a:pPr lvl="1" algn="just">
              <a:buFont typeface="Wingdings" panose="05000000000000000000" pitchFamily="2" charset="2"/>
              <a:buChar char="è"/>
            </a:pPr>
            <a:r>
              <a:rPr lang="fr-FR" dirty="0">
                <a:sym typeface="Wingdings" panose="05000000000000000000" pitchFamily="2" charset="2"/>
              </a:rPr>
              <a:t>grâce aux systèmes économiques et social français/européens</a:t>
            </a:r>
          </a:p>
          <a:p>
            <a:pPr marL="0" indent="0">
              <a:buNone/>
            </a:pPr>
            <a:endParaRPr lang="fr-FR" dirty="0">
              <a:solidFill>
                <a:srgbClr val="4BACC6"/>
              </a:solidFill>
              <a:sym typeface="Wingdings" panose="05000000000000000000" pitchFamily="2" charset="2"/>
            </a:endParaRPr>
          </a:p>
          <a:p>
            <a:pPr lvl="1">
              <a:buFont typeface="Wingdings" panose="05000000000000000000" pitchFamily="2" charset="2"/>
              <a:buChar char="è"/>
            </a:pPr>
            <a:endParaRPr lang="fr-FR" dirty="0">
              <a:solidFill>
                <a:srgbClr val="4BACC6"/>
              </a:solidFill>
            </a:endParaRPr>
          </a:p>
          <a:p>
            <a:pPr marL="457200" lvl="1" indent="0">
              <a:buFont typeface="Arial" panose="020B0604020202020204" pitchFamily="34" charset="0"/>
              <a:buNone/>
            </a:pPr>
            <a:endParaRPr lang="fr-FR" dirty="0">
              <a:solidFill>
                <a:srgbClr val="4BACC6"/>
              </a:solidFill>
            </a:endParaRPr>
          </a:p>
        </p:txBody>
      </p:sp>
    </p:spTree>
    <p:extLst>
      <p:ext uri="{BB962C8B-B14F-4D97-AF65-F5344CB8AC3E}">
        <p14:creationId xmlns:p14="http://schemas.microsoft.com/office/powerpoint/2010/main" val="20126297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0E9C70B9-F53D-404B-AC14-7D5FB8419146}"/>
              </a:ext>
            </a:extLst>
          </p:cNvPr>
          <p:cNvSpPr>
            <a:spLocks noGrp="1"/>
          </p:cNvSpPr>
          <p:nvPr>
            <p:ph type="dt" sz="half" idx="10"/>
          </p:nvPr>
        </p:nvSpPr>
        <p:spPr/>
        <p:txBody>
          <a:bodyPr/>
          <a:lstStyle/>
          <a:p>
            <a:r>
              <a:rPr lang="fr-FR" dirty="0"/>
              <a:t>02/06/2020</a:t>
            </a:r>
          </a:p>
        </p:txBody>
      </p:sp>
      <p:sp>
        <p:nvSpPr>
          <p:cNvPr id="3" name="Espace réservé du pied de page 2">
            <a:extLst>
              <a:ext uri="{FF2B5EF4-FFF2-40B4-BE49-F238E27FC236}">
                <a16:creationId xmlns:a16="http://schemas.microsoft.com/office/drawing/2014/main" id="{E15F0B0B-B4DB-4C87-86CB-AE8A43137CCA}"/>
              </a:ext>
            </a:extLst>
          </p:cNvPr>
          <p:cNvSpPr>
            <a:spLocks noGrp="1"/>
          </p:cNvSpPr>
          <p:nvPr>
            <p:ph type="ftr" sz="quarter" idx="11"/>
          </p:nvPr>
        </p:nvSpPr>
        <p:spPr/>
        <p:txBody>
          <a:bodyPr/>
          <a:lstStyle/>
          <a:p>
            <a:r>
              <a:rPr lang="fr-FR" dirty="0"/>
              <a:t>ELO</a:t>
            </a:r>
          </a:p>
        </p:txBody>
      </p:sp>
      <p:sp>
        <p:nvSpPr>
          <p:cNvPr id="4" name="Espace réservé du numéro de diapositive 3">
            <a:extLst>
              <a:ext uri="{FF2B5EF4-FFF2-40B4-BE49-F238E27FC236}">
                <a16:creationId xmlns:a16="http://schemas.microsoft.com/office/drawing/2014/main" id="{E103F9BA-FE81-47F8-BCE0-8C40A5072EFD}"/>
              </a:ext>
            </a:extLst>
          </p:cNvPr>
          <p:cNvSpPr>
            <a:spLocks noGrp="1"/>
          </p:cNvSpPr>
          <p:nvPr>
            <p:ph type="sldNum" sz="quarter" idx="12"/>
          </p:nvPr>
        </p:nvSpPr>
        <p:spPr/>
        <p:txBody>
          <a:bodyPr/>
          <a:lstStyle/>
          <a:p>
            <a:fld id="{FEE93B5A-22E7-4ADD-91D5-441D0950230A}" type="slidenum">
              <a:rPr lang="fr-FR" smtClean="0"/>
              <a:t>3</a:t>
            </a:fld>
            <a:endParaRPr lang="fr-FR"/>
          </a:p>
        </p:txBody>
      </p:sp>
      <p:sp>
        <p:nvSpPr>
          <p:cNvPr id="5" name="Titre 1">
            <a:extLst>
              <a:ext uri="{FF2B5EF4-FFF2-40B4-BE49-F238E27FC236}">
                <a16:creationId xmlns:a16="http://schemas.microsoft.com/office/drawing/2014/main" id="{2E5FFE20-2777-46C0-9F88-D5411FDA917C}"/>
              </a:ext>
            </a:extLst>
          </p:cNvPr>
          <p:cNvSpPr txBox="1">
            <a:spLocks/>
          </p:cNvSpPr>
          <p:nvPr/>
        </p:nvSpPr>
        <p:spPr>
          <a:xfrm>
            <a:off x="838200" y="168352"/>
            <a:ext cx="10515600" cy="1325563"/>
          </a:xfrm>
          <a:prstGeom prst="rect">
            <a:avLst/>
          </a:prstGeom>
        </p:spPr>
        <p:txBody>
          <a:bodyPr/>
          <a:lstStyle>
            <a:lvl1pPr algn="l" defTabSz="914400" rtl="0" eaLnBrk="1" latinLnBrk="0" hangingPunct="1">
              <a:lnSpc>
                <a:spcPct val="90000"/>
              </a:lnSpc>
              <a:spcBef>
                <a:spcPct val="0"/>
              </a:spcBef>
              <a:buNone/>
              <a:defRPr sz="4400" b="1" kern="1200">
                <a:solidFill>
                  <a:srgbClr val="4A6A7E"/>
                </a:solidFill>
                <a:latin typeface="+mj-lt"/>
                <a:ea typeface="+mj-ea"/>
                <a:cs typeface="+mj-cs"/>
              </a:defRPr>
            </a:lvl1pPr>
          </a:lstStyle>
          <a:p>
            <a:r>
              <a:rPr lang="fr-FR" dirty="0"/>
              <a:t>La crise économique</a:t>
            </a:r>
          </a:p>
          <a:p>
            <a:r>
              <a:rPr lang="fr-FR" dirty="0"/>
              <a:t>en chiffres</a:t>
            </a:r>
          </a:p>
        </p:txBody>
      </p:sp>
      <p:sp>
        <p:nvSpPr>
          <p:cNvPr id="6" name="Espace réservé du contenu 2">
            <a:extLst>
              <a:ext uri="{FF2B5EF4-FFF2-40B4-BE49-F238E27FC236}">
                <a16:creationId xmlns:a16="http://schemas.microsoft.com/office/drawing/2014/main" id="{8D0CFBAA-8C4F-4085-B18B-7D6C2140B7DD}"/>
              </a:ext>
            </a:extLst>
          </p:cNvPr>
          <p:cNvSpPr txBox="1">
            <a:spLocks/>
          </p:cNvSpPr>
          <p:nvPr/>
        </p:nvSpPr>
        <p:spPr>
          <a:xfrm>
            <a:off x="838200" y="1509106"/>
            <a:ext cx="10515600" cy="4351338"/>
          </a:xfrm>
          <a:prstGeom prst="rect">
            <a:avLst/>
          </a:prstGeom>
        </p:spPr>
        <p:txBody>
          <a:bodyPr>
            <a:noAutofit/>
          </a:bodyPr>
          <a:lstStyle>
            <a:lvl1pPr marL="228600" indent="-228600" algn="l" defTabSz="914400" rtl="0" eaLnBrk="1" latinLnBrk="0" hangingPunct="1">
              <a:lnSpc>
                <a:spcPct val="90000"/>
              </a:lnSpc>
              <a:spcBef>
                <a:spcPts val="1000"/>
              </a:spcBef>
              <a:buClr>
                <a:srgbClr val="1EBC32"/>
              </a:buClr>
              <a:buFont typeface="Arial" panose="020B0604020202020204" pitchFamily="34" charset="0"/>
              <a:buChar char="•"/>
              <a:defRPr sz="2800" kern="1200">
                <a:solidFill>
                  <a:srgbClr val="6C6D71"/>
                </a:solidFill>
                <a:latin typeface="+mn-lt"/>
                <a:ea typeface="+mn-ea"/>
                <a:cs typeface="+mn-cs"/>
              </a:defRPr>
            </a:lvl1pPr>
            <a:lvl2pPr marL="685800" indent="-228600" algn="l" defTabSz="914400" rtl="0" eaLnBrk="1" latinLnBrk="0" hangingPunct="1">
              <a:lnSpc>
                <a:spcPct val="90000"/>
              </a:lnSpc>
              <a:spcBef>
                <a:spcPts val="500"/>
              </a:spcBef>
              <a:buClr>
                <a:srgbClr val="1EBC32"/>
              </a:buClr>
              <a:buFont typeface="Arial" panose="020B0604020202020204" pitchFamily="34" charset="0"/>
              <a:buChar char="•"/>
              <a:defRPr sz="2400" kern="1200">
                <a:solidFill>
                  <a:srgbClr val="6C6D71"/>
                </a:solidFill>
                <a:latin typeface="+mn-lt"/>
                <a:ea typeface="+mn-ea"/>
                <a:cs typeface="+mn-cs"/>
              </a:defRPr>
            </a:lvl2pPr>
            <a:lvl3pPr marL="1143000" indent="-228600" algn="l" defTabSz="914400" rtl="0" eaLnBrk="1" latinLnBrk="0" hangingPunct="1">
              <a:lnSpc>
                <a:spcPct val="90000"/>
              </a:lnSpc>
              <a:spcBef>
                <a:spcPts val="500"/>
              </a:spcBef>
              <a:buClr>
                <a:srgbClr val="1EBC32"/>
              </a:buClr>
              <a:buFont typeface="Arial" panose="020B0604020202020204" pitchFamily="34" charset="0"/>
              <a:buChar char="•"/>
              <a:defRPr sz="2000" kern="1200">
                <a:solidFill>
                  <a:srgbClr val="6C6D71"/>
                </a:solidFill>
                <a:latin typeface="+mn-lt"/>
                <a:ea typeface="+mn-ea"/>
                <a:cs typeface="+mn-cs"/>
              </a:defRPr>
            </a:lvl3pPr>
            <a:lvl4pPr marL="1600200" indent="-228600" algn="l" defTabSz="914400" rtl="0" eaLnBrk="1" latinLnBrk="0" hangingPunct="1">
              <a:lnSpc>
                <a:spcPct val="90000"/>
              </a:lnSpc>
              <a:spcBef>
                <a:spcPts val="500"/>
              </a:spcBef>
              <a:buClr>
                <a:srgbClr val="1EBC32"/>
              </a:buClr>
              <a:buFont typeface="Arial" panose="020B0604020202020204" pitchFamily="34" charset="0"/>
              <a:buChar char="•"/>
              <a:defRPr sz="1800" kern="1200">
                <a:solidFill>
                  <a:srgbClr val="6C6D71"/>
                </a:solidFill>
                <a:latin typeface="+mn-lt"/>
                <a:ea typeface="+mn-ea"/>
                <a:cs typeface="+mn-cs"/>
              </a:defRPr>
            </a:lvl4pPr>
            <a:lvl5pPr marL="2057400" indent="-228600" algn="l" defTabSz="914400" rtl="0" eaLnBrk="1" latinLnBrk="0" hangingPunct="1">
              <a:lnSpc>
                <a:spcPct val="90000"/>
              </a:lnSpc>
              <a:spcBef>
                <a:spcPts val="500"/>
              </a:spcBef>
              <a:buClr>
                <a:srgbClr val="1EBC32"/>
              </a:buClr>
              <a:buFont typeface="Arial" panose="020B0604020202020204" pitchFamily="34" charset="0"/>
              <a:buChar char="•"/>
              <a:defRPr sz="1800" kern="1200">
                <a:solidFill>
                  <a:srgbClr val="6C6D7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r>
              <a:rPr lang="fr-FR" sz="1400" dirty="0"/>
              <a:t>-9% à -12% soit la croissance du PIB estimée pour 2020 donc une récession pour la France</a:t>
            </a:r>
          </a:p>
          <a:p>
            <a:pPr lvl="1" algn="just"/>
            <a:r>
              <a:rPr lang="fr-FR" sz="1400" dirty="0"/>
              <a:t>-8% pour l’Allemagne, -6,8% au Portugal, -8% pour les Etats-Unis, -13% pour l’Italie et l’Espagne, 1% pour la Chine (estimations)</a:t>
            </a:r>
          </a:p>
          <a:p>
            <a:pPr lvl="1" algn="just"/>
            <a:r>
              <a:rPr lang="fr-FR" sz="1400" dirty="0"/>
              <a:t>On estime qu’il faut un taux de croissance de 1,2% à 1,4% pour seulement maintenir les emplois.  En 2009, -2,8%.</a:t>
            </a:r>
          </a:p>
          <a:p>
            <a:pPr marL="0" indent="0" algn="just">
              <a:buNone/>
            </a:pPr>
            <a:endParaRPr lang="fr-FR" sz="1400" dirty="0"/>
          </a:p>
          <a:p>
            <a:pPr algn="just"/>
            <a:r>
              <a:rPr lang="fr-FR" sz="1400" dirty="0"/>
              <a:t>+ 7,9% ou + 448 000 DE en trois mois en catégorie A, B et C</a:t>
            </a:r>
          </a:p>
          <a:p>
            <a:pPr lvl="1" algn="just"/>
            <a:r>
              <a:rPr lang="fr-FR" sz="1400" dirty="0"/>
              <a:t>Hausse la plus importante depuis 1996, soit le début de la mesure de cet indicateur.</a:t>
            </a:r>
          </a:p>
          <a:p>
            <a:pPr lvl="1" algn="just"/>
            <a:r>
              <a:rPr lang="fr-FR" sz="1400" dirty="0"/>
              <a:t>Le FMI prévoit un chômage de 10,4% en fin d’année contre 8,1% fin 2019 et possiblement un pic à 11,5% à l’été 2021 avant de redescendre autour de 10%.</a:t>
            </a:r>
          </a:p>
          <a:p>
            <a:pPr lvl="1" algn="just"/>
            <a:r>
              <a:rPr lang="fr-FR" sz="1400" dirty="0"/>
              <a:t>Fin 2009, le chômage avait atteint 10%.  600 000 emplois détruits en deux ans à l’époque (crise de nature différente)</a:t>
            </a:r>
          </a:p>
          <a:p>
            <a:pPr algn="just"/>
            <a:endParaRPr lang="fr-FR" sz="1400" dirty="0"/>
          </a:p>
          <a:p>
            <a:pPr algn="just"/>
            <a:r>
              <a:rPr lang="fr-FR" sz="1400" dirty="0"/>
              <a:t>Après deux mois de fortes hausses, le nombre de demandeurs d’emplois en catégorie A </a:t>
            </a:r>
            <a:r>
              <a:rPr lang="fr-FR" sz="1400" dirty="0" err="1"/>
              <a:t>a</a:t>
            </a:r>
            <a:r>
              <a:rPr lang="fr-FR" sz="1400" dirty="0"/>
              <a:t> diminué en mai 2020 avec la reprise de l’activité et notamment une reprise de l’intérim (bien qu’en </a:t>
            </a:r>
            <a:r>
              <a:rPr lang="fr-FR" sz="1400" dirty="0" err="1"/>
              <a:t>deça</a:t>
            </a:r>
            <a:r>
              <a:rPr lang="fr-FR" sz="1400" dirty="0"/>
              <a:t> de son niveau habituel entre 25 et 30% par rapport à 2019 selon Christophe </a:t>
            </a:r>
            <a:r>
              <a:rPr lang="fr-FR" sz="1400" dirty="0" err="1"/>
              <a:t>Catoir</a:t>
            </a:r>
            <a:r>
              <a:rPr lang="fr-FR" sz="1400" dirty="0"/>
              <a:t>, le président France, Europe du Nord, Royaume-Uni et Irlande du géant de l'intérim Adecco dans une </a:t>
            </a:r>
            <a:r>
              <a:rPr lang="fr-FR" sz="1400" dirty="0" err="1"/>
              <a:t>interviw</a:t>
            </a:r>
            <a:r>
              <a:rPr lang="fr-FR" sz="1400" dirty="0"/>
              <a:t> parue au journal Les Echos)</a:t>
            </a:r>
          </a:p>
          <a:p>
            <a:pPr algn="just"/>
            <a:endParaRPr lang="fr-FR" sz="1400" dirty="0">
              <a:solidFill>
                <a:srgbClr val="4BACC6"/>
              </a:solidFill>
              <a:sym typeface="Wingdings" panose="05000000000000000000" pitchFamily="2" charset="2"/>
            </a:endParaRPr>
          </a:p>
          <a:p>
            <a:pPr algn="just"/>
            <a:r>
              <a:rPr lang="fr-FR" sz="1400" dirty="0">
                <a:sym typeface="Wingdings" panose="05000000000000000000" pitchFamily="2" charset="2"/>
              </a:rPr>
              <a:t>-17,9% soit la baisse de la consommation des ménages de février à mars et -20,2% de mars à avril (INSEE)</a:t>
            </a:r>
          </a:p>
          <a:p>
            <a:pPr lvl="1" algn="just"/>
            <a:r>
              <a:rPr lang="fr-FR" sz="1400" dirty="0">
                <a:sym typeface="Wingdings" panose="05000000000000000000" pitchFamily="2" charset="2"/>
              </a:rPr>
              <a:t>Fortes diversités selon les produits.</a:t>
            </a:r>
          </a:p>
          <a:p>
            <a:pPr lvl="1" algn="just"/>
            <a:r>
              <a:rPr lang="fr-FR" sz="1400" dirty="0">
                <a:sym typeface="Wingdings" panose="05000000000000000000" pitchFamily="2" charset="2"/>
              </a:rPr>
              <a:t>Plus forte baisse en 40 ans.</a:t>
            </a:r>
          </a:p>
          <a:p>
            <a:pPr lvl="1" algn="just"/>
            <a:r>
              <a:rPr lang="fr-FR" sz="1400" dirty="0">
                <a:sym typeface="Wingdings" panose="05000000000000000000" pitchFamily="2" charset="2"/>
              </a:rPr>
              <a:t>En 2009, maintien de la consommation des ménages.</a:t>
            </a:r>
            <a:endParaRPr lang="fr-FR" sz="1400" dirty="0">
              <a:solidFill>
                <a:srgbClr val="4BACC6"/>
              </a:solidFill>
            </a:endParaRPr>
          </a:p>
        </p:txBody>
      </p:sp>
    </p:spTree>
    <p:extLst>
      <p:ext uri="{BB962C8B-B14F-4D97-AF65-F5344CB8AC3E}">
        <p14:creationId xmlns:p14="http://schemas.microsoft.com/office/powerpoint/2010/main" val="4368066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0E9C70B9-F53D-404B-AC14-7D5FB8419146}"/>
              </a:ext>
            </a:extLst>
          </p:cNvPr>
          <p:cNvSpPr>
            <a:spLocks noGrp="1"/>
          </p:cNvSpPr>
          <p:nvPr>
            <p:ph type="dt" sz="half" idx="10"/>
          </p:nvPr>
        </p:nvSpPr>
        <p:spPr/>
        <p:txBody>
          <a:bodyPr/>
          <a:lstStyle/>
          <a:p>
            <a:r>
              <a:rPr lang="fr-FR" dirty="0"/>
              <a:t>02/06/2020</a:t>
            </a:r>
          </a:p>
        </p:txBody>
      </p:sp>
      <p:sp>
        <p:nvSpPr>
          <p:cNvPr id="3" name="Espace réservé du pied de page 2">
            <a:extLst>
              <a:ext uri="{FF2B5EF4-FFF2-40B4-BE49-F238E27FC236}">
                <a16:creationId xmlns:a16="http://schemas.microsoft.com/office/drawing/2014/main" id="{E15F0B0B-B4DB-4C87-86CB-AE8A43137CCA}"/>
              </a:ext>
            </a:extLst>
          </p:cNvPr>
          <p:cNvSpPr>
            <a:spLocks noGrp="1"/>
          </p:cNvSpPr>
          <p:nvPr>
            <p:ph type="ftr" sz="quarter" idx="11"/>
          </p:nvPr>
        </p:nvSpPr>
        <p:spPr/>
        <p:txBody>
          <a:bodyPr/>
          <a:lstStyle/>
          <a:p>
            <a:r>
              <a:rPr lang="fr-FR" dirty="0"/>
              <a:t>ELO</a:t>
            </a:r>
          </a:p>
        </p:txBody>
      </p:sp>
      <p:sp>
        <p:nvSpPr>
          <p:cNvPr id="4" name="Espace réservé du numéro de diapositive 3">
            <a:extLst>
              <a:ext uri="{FF2B5EF4-FFF2-40B4-BE49-F238E27FC236}">
                <a16:creationId xmlns:a16="http://schemas.microsoft.com/office/drawing/2014/main" id="{E103F9BA-FE81-47F8-BCE0-8C40A5072EFD}"/>
              </a:ext>
            </a:extLst>
          </p:cNvPr>
          <p:cNvSpPr>
            <a:spLocks noGrp="1"/>
          </p:cNvSpPr>
          <p:nvPr>
            <p:ph type="sldNum" sz="quarter" idx="12"/>
          </p:nvPr>
        </p:nvSpPr>
        <p:spPr/>
        <p:txBody>
          <a:bodyPr/>
          <a:lstStyle/>
          <a:p>
            <a:fld id="{FEE93B5A-22E7-4ADD-91D5-441D0950230A}" type="slidenum">
              <a:rPr lang="fr-FR" smtClean="0"/>
              <a:t>4</a:t>
            </a:fld>
            <a:endParaRPr lang="fr-FR"/>
          </a:p>
        </p:txBody>
      </p:sp>
      <p:sp>
        <p:nvSpPr>
          <p:cNvPr id="5" name="Titre 1">
            <a:extLst>
              <a:ext uri="{FF2B5EF4-FFF2-40B4-BE49-F238E27FC236}">
                <a16:creationId xmlns:a16="http://schemas.microsoft.com/office/drawing/2014/main" id="{2E5FFE20-2777-46C0-9F88-D5411FDA917C}"/>
              </a:ext>
            </a:extLst>
          </p:cNvPr>
          <p:cNvSpPr txBox="1">
            <a:spLocks/>
          </p:cNvSpPr>
          <p:nvPr/>
        </p:nvSpPr>
        <p:spPr>
          <a:xfrm>
            <a:off x="838200" y="365125"/>
            <a:ext cx="10515600" cy="1325563"/>
          </a:xfrm>
          <a:prstGeom prst="rect">
            <a:avLst/>
          </a:prstGeom>
        </p:spPr>
        <p:txBody>
          <a:bodyPr/>
          <a:lstStyle>
            <a:lvl1pPr algn="l" defTabSz="914400" rtl="0" eaLnBrk="1" latinLnBrk="0" hangingPunct="1">
              <a:lnSpc>
                <a:spcPct val="90000"/>
              </a:lnSpc>
              <a:spcBef>
                <a:spcPct val="0"/>
              </a:spcBef>
              <a:buNone/>
              <a:defRPr sz="4400" b="1" kern="1200">
                <a:solidFill>
                  <a:srgbClr val="4A6A7E"/>
                </a:solidFill>
                <a:latin typeface="+mj-lt"/>
                <a:ea typeface="+mj-ea"/>
                <a:cs typeface="+mj-cs"/>
              </a:defRPr>
            </a:lvl1pPr>
          </a:lstStyle>
          <a:p>
            <a:r>
              <a:rPr lang="fr-FR" dirty="0"/>
              <a:t>La crise économique: Impact direct </a:t>
            </a:r>
          </a:p>
          <a:p>
            <a:r>
              <a:rPr lang="fr-FR" dirty="0"/>
              <a:t>sur le marché du travail</a:t>
            </a:r>
          </a:p>
        </p:txBody>
      </p:sp>
      <p:graphicFrame>
        <p:nvGraphicFramePr>
          <p:cNvPr id="7" name="Tableau 6">
            <a:extLst>
              <a:ext uri="{FF2B5EF4-FFF2-40B4-BE49-F238E27FC236}">
                <a16:creationId xmlns:a16="http://schemas.microsoft.com/office/drawing/2014/main" id="{B33FE074-EC38-4C55-BCE9-0222AF6FFF60}"/>
              </a:ext>
            </a:extLst>
          </p:cNvPr>
          <p:cNvGraphicFramePr>
            <a:graphicFrameLocks noGrp="1"/>
          </p:cNvGraphicFramePr>
          <p:nvPr>
            <p:extLst>
              <p:ext uri="{D42A27DB-BD31-4B8C-83A1-F6EECF244321}">
                <p14:modId xmlns:p14="http://schemas.microsoft.com/office/powerpoint/2010/main" val="1013029133"/>
              </p:ext>
            </p:extLst>
          </p:nvPr>
        </p:nvGraphicFramePr>
        <p:xfrm>
          <a:off x="190018" y="1726450"/>
          <a:ext cx="10296645" cy="4480560"/>
        </p:xfrm>
        <a:graphic>
          <a:graphicData uri="http://schemas.openxmlformats.org/drawingml/2006/table">
            <a:tbl>
              <a:tblPr firstRow="1" bandRow="1">
                <a:tableStyleId>{5C22544A-7EE6-4342-B048-85BDC9FD1C3A}</a:tableStyleId>
              </a:tblPr>
              <a:tblGrid>
                <a:gridCol w="2059329">
                  <a:extLst>
                    <a:ext uri="{9D8B030D-6E8A-4147-A177-3AD203B41FA5}">
                      <a16:colId xmlns:a16="http://schemas.microsoft.com/office/drawing/2014/main" val="1659286350"/>
                    </a:ext>
                  </a:extLst>
                </a:gridCol>
                <a:gridCol w="2059329">
                  <a:extLst>
                    <a:ext uri="{9D8B030D-6E8A-4147-A177-3AD203B41FA5}">
                      <a16:colId xmlns:a16="http://schemas.microsoft.com/office/drawing/2014/main" val="3330911979"/>
                    </a:ext>
                  </a:extLst>
                </a:gridCol>
                <a:gridCol w="2059329">
                  <a:extLst>
                    <a:ext uri="{9D8B030D-6E8A-4147-A177-3AD203B41FA5}">
                      <a16:colId xmlns:a16="http://schemas.microsoft.com/office/drawing/2014/main" val="4275613474"/>
                    </a:ext>
                  </a:extLst>
                </a:gridCol>
                <a:gridCol w="2059329">
                  <a:extLst>
                    <a:ext uri="{9D8B030D-6E8A-4147-A177-3AD203B41FA5}">
                      <a16:colId xmlns:a16="http://schemas.microsoft.com/office/drawing/2014/main" val="3016801232"/>
                    </a:ext>
                  </a:extLst>
                </a:gridCol>
                <a:gridCol w="2059329">
                  <a:extLst>
                    <a:ext uri="{9D8B030D-6E8A-4147-A177-3AD203B41FA5}">
                      <a16:colId xmlns:a16="http://schemas.microsoft.com/office/drawing/2014/main" val="289467074"/>
                    </a:ext>
                  </a:extLst>
                </a:gridCol>
              </a:tblGrid>
              <a:tr h="629881">
                <a:tc>
                  <a:txBody>
                    <a:bodyPr/>
                    <a:lstStyle/>
                    <a:p>
                      <a:r>
                        <a:rPr lang="fr-FR" dirty="0"/>
                        <a:t>Demandeurs d’emploi</a:t>
                      </a:r>
                    </a:p>
                  </a:txBody>
                  <a:tcPr/>
                </a:tc>
                <a:tc>
                  <a:txBody>
                    <a:bodyPr/>
                    <a:lstStyle/>
                    <a:p>
                      <a:r>
                        <a:rPr lang="fr-FR" dirty="0"/>
                        <a:t>Indicateurs</a:t>
                      </a:r>
                    </a:p>
                  </a:txBody>
                  <a:tcPr/>
                </a:tc>
                <a:tc>
                  <a:txBody>
                    <a:bodyPr/>
                    <a:lstStyle/>
                    <a:p>
                      <a:pPr algn="ctr"/>
                      <a:r>
                        <a:rPr lang="fr-FR" dirty="0"/>
                        <a:t>Loire</a:t>
                      </a:r>
                    </a:p>
                  </a:txBody>
                  <a:tcPr/>
                </a:tc>
                <a:tc>
                  <a:txBody>
                    <a:bodyPr/>
                    <a:lstStyle/>
                    <a:p>
                      <a:pPr algn="ctr"/>
                      <a:r>
                        <a:rPr lang="fr-FR" dirty="0" err="1"/>
                        <a:t>AuRA</a:t>
                      </a:r>
                      <a:endParaRPr lang="fr-FR" dirty="0"/>
                    </a:p>
                  </a:txBody>
                  <a:tcPr/>
                </a:tc>
                <a:tc>
                  <a:txBody>
                    <a:bodyPr/>
                    <a:lstStyle/>
                    <a:p>
                      <a:pPr algn="ctr"/>
                      <a:r>
                        <a:rPr lang="fr-FR" dirty="0"/>
                        <a:t>France</a:t>
                      </a:r>
                    </a:p>
                  </a:txBody>
                  <a:tcPr/>
                </a:tc>
                <a:extLst>
                  <a:ext uri="{0D108BD9-81ED-4DB2-BD59-A6C34878D82A}">
                    <a16:rowId xmlns:a16="http://schemas.microsoft.com/office/drawing/2014/main" val="1763513497"/>
                  </a:ext>
                </a:extLst>
              </a:tr>
              <a:tr h="629881">
                <a:tc rowSpan="3">
                  <a:txBody>
                    <a:bodyPr/>
                    <a:lstStyle/>
                    <a:p>
                      <a:r>
                        <a:rPr lang="fr-FR" dirty="0"/>
                        <a:t>Catégorie A</a:t>
                      </a:r>
                      <a:endParaRPr lang="fr-FR" b="1" dirty="0"/>
                    </a:p>
                  </a:txBody>
                  <a:tcPr anchor="ctr"/>
                </a:tc>
                <a:tc>
                  <a:txBody>
                    <a:bodyPr/>
                    <a:lstStyle/>
                    <a:p>
                      <a:r>
                        <a:rPr lang="fr-FR" dirty="0"/>
                        <a:t>Effectifs</a:t>
                      </a:r>
                    </a:p>
                    <a:p>
                      <a:r>
                        <a:rPr lang="fr-FR" dirty="0"/>
                        <a:t>mai 2020</a:t>
                      </a:r>
                    </a:p>
                  </a:txBody>
                  <a:tcPr/>
                </a:tc>
                <a:tc>
                  <a:txBody>
                    <a:bodyPr/>
                    <a:lstStyle/>
                    <a:p>
                      <a:pPr algn="ctr"/>
                      <a:r>
                        <a:rPr lang="fr-FR" dirty="0"/>
                        <a:t>43 330</a:t>
                      </a:r>
                    </a:p>
                  </a:txBody>
                  <a:tcPr anchor="ctr"/>
                </a:tc>
                <a:tc>
                  <a:txBody>
                    <a:bodyPr/>
                    <a:lstStyle/>
                    <a:p>
                      <a:pPr algn="ctr"/>
                      <a:r>
                        <a:rPr lang="fr-FR" dirty="0"/>
                        <a:t>464 100</a:t>
                      </a:r>
                    </a:p>
                  </a:txBody>
                  <a:tcPr anchor="ctr"/>
                </a:tc>
                <a:tc>
                  <a:txBody>
                    <a:bodyPr/>
                    <a:lstStyle/>
                    <a:p>
                      <a:pPr algn="ctr"/>
                      <a:r>
                        <a:rPr lang="fr-FR" dirty="0"/>
                        <a:t>4 272 200</a:t>
                      </a:r>
                    </a:p>
                  </a:txBody>
                  <a:tcPr anchor="ctr"/>
                </a:tc>
                <a:extLst>
                  <a:ext uri="{0D108BD9-81ED-4DB2-BD59-A6C34878D82A}">
                    <a16:rowId xmlns:a16="http://schemas.microsoft.com/office/drawing/2014/main" val="415890606"/>
                  </a:ext>
                </a:extLst>
              </a:tr>
              <a:tr h="629881">
                <a:tc vMerge="1">
                  <a:txBody>
                    <a:bodyPr/>
                    <a:lstStyle/>
                    <a:p>
                      <a:endParaRPr lang="fr-FR" dirty="0"/>
                    </a:p>
                  </a:txBody>
                  <a:tcPr/>
                </a:tc>
                <a:tc>
                  <a:txBody>
                    <a:bodyPr/>
                    <a:lstStyle/>
                    <a:p>
                      <a:r>
                        <a:rPr lang="fr-FR" dirty="0"/>
                        <a:t>Variation</a:t>
                      </a:r>
                    </a:p>
                    <a:p>
                      <a:r>
                        <a:rPr lang="fr-FR" dirty="0"/>
                        <a:t>sur 3 mois</a:t>
                      </a:r>
                    </a:p>
                  </a:txBody>
                  <a:tcPr/>
                </a:tc>
                <a:tc>
                  <a:txBody>
                    <a:bodyPr/>
                    <a:lstStyle/>
                    <a:p>
                      <a:pPr algn="ctr"/>
                      <a:r>
                        <a:rPr lang="fr-FR" dirty="0">
                          <a:solidFill>
                            <a:srgbClr val="FF0000"/>
                          </a:solidFill>
                        </a:rPr>
                        <a:t>+ 7 160</a:t>
                      </a:r>
                    </a:p>
                  </a:txBody>
                  <a:tcPr anchor="ctr"/>
                </a:tc>
                <a:tc>
                  <a:txBody>
                    <a:bodyPr/>
                    <a:lstStyle/>
                    <a:p>
                      <a:pPr algn="ctr"/>
                      <a:r>
                        <a:rPr lang="fr-FR" dirty="0">
                          <a:solidFill>
                            <a:srgbClr val="FF0000"/>
                          </a:solidFill>
                        </a:rPr>
                        <a:t>+ 85 420</a:t>
                      </a:r>
                    </a:p>
                  </a:txBody>
                  <a:tcPr anchor="ctr"/>
                </a:tc>
                <a:tc>
                  <a:txBody>
                    <a:bodyPr/>
                    <a:lstStyle/>
                    <a:p>
                      <a:pPr algn="ctr"/>
                      <a:r>
                        <a:rPr lang="fr-FR" dirty="0">
                          <a:solidFill>
                            <a:srgbClr val="FF0000"/>
                          </a:solidFill>
                        </a:rPr>
                        <a:t>+ 676 700</a:t>
                      </a:r>
                    </a:p>
                  </a:txBody>
                  <a:tcPr anchor="ctr"/>
                </a:tc>
                <a:extLst>
                  <a:ext uri="{0D108BD9-81ED-4DB2-BD59-A6C34878D82A}">
                    <a16:rowId xmlns:a16="http://schemas.microsoft.com/office/drawing/2014/main" val="3177084314"/>
                  </a:ext>
                </a:extLst>
              </a:tr>
              <a:tr h="629881">
                <a:tc vMerge="1">
                  <a:txBody>
                    <a:bodyPr/>
                    <a:lstStyle/>
                    <a:p>
                      <a:endParaRPr lang="fr-FR" dirty="0"/>
                    </a:p>
                  </a:txBody>
                  <a:tcPr/>
                </a:tc>
                <a:tc>
                  <a:txBody>
                    <a:bodyPr/>
                    <a:lstStyle/>
                    <a:p>
                      <a:r>
                        <a:rPr lang="fr-FR" dirty="0"/>
                        <a:t>Variation en %</a:t>
                      </a:r>
                    </a:p>
                    <a:p>
                      <a:r>
                        <a:rPr lang="fr-FR" dirty="0"/>
                        <a:t>sur 3 mois</a:t>
                      </a:r>
                    </a:p>
                  </a:txBody>
                  <a:tcPr/>
                </a:tc>
                <a:tc>
                  <a:txBody>
                    <a:bodyPr/>
                    <a:lstStyle/>
                    <a:p>
                      <a:pPr algn="ctr"/>
                      <a:r>
                        <a:rPr lang="fr-FR" dirty="0">
                          <a:solidFill>
                            <a:srgbClr val="FF0000"/>
                          </a:solidFill>
                        </a:rPr>
                        <a:t>+ 20 %</a:t>
                      </a:r>
                    </a:p>
                  </a:txBody>
                  <a:tcPr anchor="ctr"/>
                </a:tc>
                <a:tc>
                  <a:txBody>
                    <a:bodyPr/>
                    <a:lstStyle/>
                    <a:p>
                      <a:pPr algn="ctr"/>
                      <a:r>
                        <a:rPr lang="fr-FR" dirty="0">
                          <a:solidFill>
                            <a:srgbClr val="FF0000"/>
                          </a:solidFill>
                        </a:rPr>
                        <a:t>+ 28 %</a:t>
                      </a:r>
                    </a:p>
                  </a:txBody>
                  <a:tcPr anchor="ctr"/>
                </a:tc>
                <a:tc>
                  <a:txBody>
                    <a:bodyPr/>
                    <a:lstStyle/>
                    <a:p>
                      <a:pPr algn="ctr"/>
                      <a:r>
                        <a:rPr lang="fr-FR" dirty="0">
                          <a:solidFill>
                            <a:srgbClr val="FF0000"/>
                          </a:solidFill>
                        </a:rPr>
                        <a:t>+ 19 %</a:t>
                      </a:r>
                    </a:p>
                  </a:txBody>
                  <a:tcPr anchor="ctr"/>
                </a:tc>
                <a:extLst>
                  <a:ext uri="{0D108BD9-81ED-4DB2-BD59-A6C34878D82A}">
                    <a16:rowId xmlns:a16="http://schemas.microsoft.com/office/drawing/2014/main" val="2209785875"/>
                  </a:ext>
                </a:extLst>
              </a:tr>
              <a:tr h="629881">
                <a:tc rowSpan="3">
                  <a:txBody>
                    <a:bodyPr/>
                    <a:lstStyle/>
                    <a:p>
                      <a:r>
                        <a:rPr lang="fr-FR" dirty="0"/>
                        <a:t>Catégorie A, B, C</a:t>
                      </a:r>
                      <a:endParaRPr lang="fr-FR" b="1" dirty="0"/>
                    </a:p>
                  </a:txBody>
                  <a:tcPr anchor="ctr"/>
                </a:tc>
                <a:tc>
                  <a:txBody>
                    <a:bodyPr/>
                    <a:lstStyle/>
                    <a:p>
                      <a:r>
                        <a:rPr lang="fr-FR" dirty="0"/>
                        <a:t>Effectifs</a:t>
                      </a:r>
                    </a:p>
                    <a:p>
                      <a:r>
                        <a:rPr lang="fr-FR" dirty="0"/>
                        <a:t>mai 2020</a:t>
                      </a:r>
                    </a:p>
                  </a:txBody>
                  <a:tcPr/>
                </a:tc>
                <a:tc>
                  <a:txBody>
                    <a:bodyPr/>
                    <a:lstStyle/>
                    <a:p>
                      <a:pPr algn="ctr"/>
                      <a:r>
                        <a:rPr lang="fr-FR" dirty="0"/>
                        <a:t>64 750</a:t>
                      </a:r>
                    </a:p>
                  </a:txBody>
                  <a:tcPr anchor="ctr"/>
                </a:tc>
                <a:tc>
                  <a:txBody>
                    <a:bodyPr/>
                    <a:lstStyle/>
                    <a:p>
                      <a:pPr algn="ctr"/>
                      <a:r>
                        <a:rPr lang="fr-FR" dirty="0"/>
                        <a:t>671 400</a:t>
                      </a:r>
                    </a:p>
                  </a:txBody>
                  <a:tcPr anchor="ctr"/>
                </a:tc>
                <a:tc>
                  <a:txBody>
                    <a:bodyPr/>
                    <a:lstStyle/>
                    <a:p>
                      <a:pPr algn="ctr"/>
                      <a:r>
                        <a:rPr lang="fr-FR" dirty="0"/>
                        <a:t>6 002 100</a:t>
                      </a:r>
                    </a:p>
                  </a:txBody>
                  <a:tcPr anchor="ctr"/>
                </a:tc>
                <a:extLst>
                  <a:ext uri="{0D108BD9-81ED-4DB2-BD59-A6C34878D82A}">
                    <a16:rowId xmlns:a16="http://schemas.microsoft.com/office/drawing/2014/main" val="80318508"/>
                  </a:ext>
                </a:extLst>
              </a:tr>
              <a:tr h="629881">
                <a:tc vMerge="1">
                  <a:txBody>
                    <a:bodyPr/>
                    <a:lstStyle/>
                    <a:p>
                      <a:endParaRPr lang="fr-FR" dirty="0"/>
                    </a:p>
                  </a:txBody>
                  <a:tcPr/>
                </a:tc>
                <a:tc>
                  <a:txBody>
                    <a:bodyPr/>
                    <a:lstStyle/>
                    <a:p>
                      <a:r>
                        <a:rPr lang="fr-FR" dirty="0"/>
                        <a:t>Variation</a:t>
                      </a:r>
                    </a:p>
                    <a:p>
                      <a:r>
                        <a:rPr lang="fr-FR" dirty="0"/>
                        <a:t>sur 3 mois</a:t>
                      </a:r>
                    </a:p>
                  </a:txBody>
                  <a:tcPr/>
                </a:tc>
                <a:tc>
                  <a:txBody>
                    <a:bodyPr/>
                    <a:lstStyle/>
                    <a:p>
                      <a:pPr algn="ctr"/>
                      <a:r>
                        <a:rPr lang="fr-FR" dirty="0">
                          <a:solidFill>
                            <a:srgbClr val="FF0000"/>
                          </a:solidFill>
                        </a:rPr>
                        <a:t>+ 2 780</a:t>
                      </a:r>
                    </a:p>
                  </a:txBody>
                  <a:tcPr anchor="ctr"/>
                </a:tc>
                <a:tc>
                  <a:txBody>
                    <a:bodyPr/>
                    <a:lstStyle/>
                    <a:p>
                      <a:pPr algn="ctr"/>
                      <a:r>
                        <a:rPr lang="fr-FR" dirty="0">
                          <a:solidFill>
                            <a:srgbClr val="FF0000"/>
                          </a:solidFill>
                        </a:rPr>
                        <a:t>+ 49 830</a:t>
                      </a:r>
                    </a:p>
                  </a:txBody>
                  <a:tcPr anchor="ctr"/>
                </a:tc>
                <a:tc>
                  <a:txBody>
                    <a:bodyPr/>
                    <a:lstStyle/>
                    <a:p>
                      <a:pPr algn="ctr"/>
                      <a:r>
                        <a:rPr lang="fr-FR" dirty="0">
                          <a:solidFill>
                            <a:srgbClr val="FF0000"/>
                          </a:solidFill>
                        </a:rPr>
                        <a:t>+ 280 700</a:t>
                      </a:r>
                    </a:p>
                  </a:txBody>
                  <a:tcPr anchor="ctr"/>
                </a:tc>
                <a:extLst>
                  <a:ext uri="{0D108BD9-81ED-4DB2-BD59-A6C34878D82A}">
                    <a16:rowId xmlns:a16="http://schemas.microsoft.com/office/drawing/2014/main" val="1763446485"/>
                  </a:ext>
                </a:extLst>
              </a:tr>
              <a:tr h="629881">
                <a:tc vMerge="1">
                  <a:txBody>
                    <a:bodyPr/>
                    <a:lstStyle/>
                    <a:p>
                      <a:endParaRPr lang="fr-FR" dirty="0"/>
                    </a:p>
                  </a:txBody>
                  <a:tcPr/>
                </a:tc>
                <a:tc>
                  <a:txBody>
                    <a:bodyPr/>
                    <a:lstStyle/>
                    <a:p>
                      <a:r>
                        <a:rPr lang="fr-FR" dirty="0"/>
                        <a:t>Variation en %</a:t>
                      </a:r>
                    </a:p>
                    <a:p>
                      <a:r>
                        <a:rPr lang="fr-FR" dirty="0"/>
                        <a:t>sur 3 mois</a:t>
                      </a:r>
                    </a:p>
                  </a:txBody>
                  <a:tcPr/>
                </a:tc>
                <a:tc>
                  <a:txBody>
                    <a:bodyPr/>
                    <a:lstStyle/>
                    <a:p>
                      <a:pPr algn="ctr"/>
                      <a:r>
                        <a:rPr lang="fr-FR" dirty="0">
                          <a:solidFill>
                            <a:srgbClr val="FF0000"/>
                          </a:solidFill>
                        </a:rPr>
                        <a:t>+ 4 %</a:t>
                      </a:r>
                    </a:p>
                  </a:txBody>
                  <a:tcPr anchor="ctr"/>
                </a:tc>
                <a:tc>
                  <a:txBody>
                    <a:bodyPr/>
                    <a:lstStyle/>
                    <a:p>
                      <a:pPr algn="ctr"/>
                      <a:r>
                        <a:rPr lang="fr-FR" dirty="0">
                          <a:solidFill>
                            <a:srgbClr val="FF0000"/>
                          </a:solidFill>
                        </a:rPr>
                        <a:t>+ 8 %</a:t>
                      </a:r>
                    </a:p>
                  </a:txBody>
                  <a:tcPr anchor="ctr"/>
                </a:tc>
                <a:tc>
                  <a:txBody>
                    <a:bodyPr/>
                    <a:lstStyle/>
                    <a:p>
                      <a:pPr algn="ctr"/>
                      <a:r>
                        <a:rPr lang="fr-FR" dirty="0">
                          <a:solidFill>
                            <a:srgbClr val="FF0000"/>
                          </a:solidFill>
                        </a:rPr>
                        <a:t>+ 5 %</a:t>
                      </a:r>
                    </a:p>
                  </a:txBody>
                  <a:tcPr anchor="ctr"/>
                </a:tc>
                <a:extLst>
                  <a:ext uri="{0D108BD9-81ED-4DB2-BD59-A6C34878D82A}">
                    <a16:rowId xmlns:a16="http://schemas.microsoft.com/office/drawing/2014/main" val="584174298"/>
                  </a:ext>
                </a:extLst>
              </a:tr>
            </a:tbl>
          </a:graphicData>
        </a:graphic>
      </p:graphicFrame>
      <p:sp>
        <p:nvSpPr>
          <p:cNvPr id="10" name="ZoneTexte 9">
            <a:extLst>
              <a:ext uri="{FF2B5EF4-FFF2-40B4-BE49-F238E27FC236}">
                <a16:creationId xmlns:a16="http://schemas.microsoft.com/office/drawing/2014/main" id="{2BD9EE24-5134-4BC5-9113-7E1338CF7ED0}"/>
              </a:ext>
            </a:extLst>
          </p:cNvPr>
          <p:cNvSpPr txBox="1"/>
          <p:nvPr/>
        </p:nvSpPr>
        <p:spPr>
          <a:xfrm>
            <a:off x="10590836" y="4340506"/>
            <a:ext cx="1446836" cy="553998"/>
          </a:xfrm>
          <a:prstGeom prst="rect">
            <a:avLst/>
          </a:prstGeom>
          <a:noFill/>
        </p:spPr>
        <p:txBody>
          <a:bodyPr wrap="square" rtlCol="0">
            <a:spAutoFit/>
          </a:bodyPr>
          <a:lstStyle/>
          <a:p>
            <a:r>
              <a:rPr lang="fr-FR" sz="1000" i="1" dirty="0"/>
              <a:t>Source: Données brutes Pôle emploi – DARES;</a:t>
            </a:r>
          </a:p>
          <a:p>
            <a:r>
              <a:rPr lang="fr-FR" sz="1000" i="1" dirty="0"/>
              <a:t>Traitements: ELO. </a:t>
            </a:r>
          </a:p>
        </p:txBody>
      </p:sp>
    </p:spTree>
    <p:extLst>
      <p:ext uri="{BB962C8B-B14F-4D97-AF65-F5344CB8AC3E}">
        <p14:creationId xmlns:p14="http://schemas.microsoft.com/office/powerpoint/2010/main" val="22984371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A6EFA482-0FC5-4158-A946-86EDD09DBA30}"/>
              </a:ext>
            </a:extLst>
          </p:cNvPr>
          <p:cNvSpPr>
            <a:spLocks noGrp="1"/>
          </p:cNvSpPr>
          <p:nvPr>
            <p:ph type="dt" sz="half" idx="10"/>
          </p:nvPr>
        </p:nvSpPr>
        <p:spPr/>
        <p:txBody>
          <a:bodyPr/>
          <a:lstStyle/>
          <a:p>
            <a:r>
              <a:rPr lang="fr-FR"/>
              <a:t>18/03/2020</a:t>
            </a:r>
          </a:p>
        </p:txBody>
      </p:sp>
      <p:sp>
        <p:nvSpPr>
          <p:cNvPr id="4" name="Espace réservé du numéro de diapositive 3">
            <a:extLst>
              <a:ext uri="{FF2B5EF4-FFF2-40B4-BE49-F238E27FC236}">
                <a16:creationId xmlns:a16="http://schemas.microsoft.com/office/drawing/2014/main" id="{26DAF0B4-BCF2-43D0-A1AD-998C2D6A3DB3}"/>
              </a:ext>
            </a:extLst>
          </p:cNvPr>
          <p:cNvSpPr>
            <a:spLocks noGrp="1"/>
          </p:cNvSpPr>
          <p:nvPr>
            <p:ph type="sldNum" sz="quarter" idx="12"/>
          </p:nvPr>
        </p:nvSpPr>
        <p:spPr/>
        <p:txBody>
          <a:bodyPr/>
          <a:lstStyle/>
          <a:p>
            <a:fld id="{FEE93B5A-22E7-4ADD-91D5-441D0950230A}" type="slidenum">
              <a:rPr lang="fr-FR" smtClean="0"/>
              <a:t>5</a:t>
            </a:fld>
            <a:endParaRPr lang="fr-FR"/>
          </a:p>
        </p:txBody>
      </p:sp>
      <p:pic>
        <p:nvPicPr>
          <p:cNvPr id="7" name="Image 6">
            <a:extLst>
              <a:ext uri="{FF2B5EF4-FFF2-40B4-BE49-F238E27FC236}">
                <a16:creationId xmlns:a16="http://schemas.microsoft.com/office/drawing/2014/main" id="{7F7AEC57-CAFB-4C5D-A927-70A453D6B09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91900" y="8942"/>
            <a:ext cx="4840328" cy="6840000"/>
          </a:xfrm>
          <a:prstGeom prst="rect">
            <a:avLst/>
          </a:prstGeom>
        </p:spPr>
      </p:pic>
      <p:sp>
        <p:nvSpPr>
          <p:cNvPr id="8" name="ZoneTexte 7">
            <a:extLst>
              <a:ext uri="{FF2B5EF4-FFF2-40B4-BE49-F238E27FC236}">
                <a16:creationId xmlns:a16="http://schemas.microsoft.com/office/drawing/2014/main" id="{6F3FA195-9FC6-4BC8-B9D8-4FB5DB735DE2}"/>
              </a:ext>
            </a:extLst>
          </p:cNvPr>
          <p:cNvSpPr txBox="1"/>
          <p:nvPr/>
        </p:nvSpPr>
        <p:spPr>
          <a:xfrm>
            <a:off x="0" y="3877519"/>
            <a:ext cx="1968809" cy="215444"/>
          </a:xfrm>
          <a:prstGeom prst="rect">
            <a:avLst/>
          </a:prstGeom>
          <a:noFill/>
        </p:spPr>
        <p:txBody>
          <a:bodyPr wrap="none" rtlCol="0">
            <a:spAutoFit/>
          </a:bodyPr>
          <a:lstStyle/>
          <a:p>
            <a:r>
              <a:rPr lang="fr-FR" sz="800" i="1" dirty="0"/>
              <a:t>Source: Données brutes Pôle emploi DARES</a:t>
            </a:r>
          </a:p>
        </p:txBody>
      </p:sp>
      <p:pic>
        <p:nvPicPr>
          <p:cNvPr id="9" name="Image 8">
            <a:extLst>
              <a:ext uri="{FF2B5EF4-FFF2-40B4-BE49-F238E27FC236}">
                <a16:creationId xmlns:a16="http://schemas.microsoft.com/office/drawing/2014/main" id="{375DCED4-FA47-496A-97FA-2F63E61CC0BA}"/>
              </a:ext>
            </a:extLst>
          </p:cNvPr>
          <p:cNvPicPr>
            <a:picLocks noChangeAspect="1"/>
          </p:cNvPicPr>
          <p:nvPr/>
        </p:nvPicPr>
        <p:blipFill>
          <a:blip r:embed="rId3"/>
          <a:stretch>
            <a:fillRect/>
          </a:stretch>
        </p:blipFill>
        <p:spPr>
          <a:xfrm>
            <a:off x="6096000" y="320787"/>
            <a:ext cx="5875529" cy="6035563"/>
          </a:xfrm>
          <a:prstGeom prst="rect">
            <a:avLst/>
          </a:prstGeom>
        </p:spPr>
      </p:pic>
      <p:sp>
        <p:nvSpPr>
          <p:cNvPr id="10" name="ZoneTexte 9">
            <a:extLst>
              <a:ext uri="{FF2B5EF4-FFF2-40B4-BE49-F238E27FC236}">
                <a16:creationId xmlns:a16="http://schemas.microsoft.com/office/drawing/2014/main" id="{97C09437-6881-4CA5-AA03-7CFC3BB3482A}"/>
              </a:ext>
            </a:extLst>
          </p:cNvPr>
          <p:cNvSpPr txBox="1"/>
          <p:nvPr/>
        </p:nvSpPr>
        <p:spPr>
          <a:xfrm>
            <a:off x="6855389" y="13010"/>
            <a:ext cx="4498411" cy="307777"/>
          </a:xfrm>
          <a:prstGeom prst="rect">
            <a:avLst/>
          </a:prstGeom>
          <a:noFill/>
        </p:spPr>
        <p:txBody>
          <a:bodyPr wrap="none" rtlCol="0">
            <a:spAutoFit/>
          </a:bodyPr>
          <a:lstStyle/>
          <a:p>
            <a:r>
              <a:rPr lang="fr-FR" sz="1400" b="1" dirty="0"/>
              <a:t>Taux de chômage localisé au 1</a:t>
            </a:r>
            <a:r>
              <a:rPr lang="fr-FR" sz="1400" b="1" baseline="30000" dirty="0"/>
              <a:t>er</a:t>
            </a:r>
            <a:r>
              <a:rPr lang="fr-FR" sz="1400" b="1" dirty="0"/>
              <a:t> trimestre 2020 (prévision)</a:t>
            </a:r>
          </a:p>
        </p:txBody>
      </p:sp>
    </p:spTree>
    <p:extLst>
      <p:ext uri="{BB962C8B-B14F-4D97-AF65-F5344CB8AC3E}">
        <p14:creationId xmlns:p14="http://schemas.microsoft.com/office/powerpoint/2010/main" val="8061296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0E9C70B9-F53D-404B-AC14-7D5FB8419146}"/>
              </a:ext>
            </a:extLst>
          </p:cNvPr>
          <p:cNvSpPr>
            <a:spLocks noGrp="1"/>
          </p:cNvSpPr>
          <p:nvPr>
            <p:ph type="dt" sz="half" idx="10"/>
          </p:nvPr>
        </p:nvSpPr>
        <p:spPr/>
        <p:txBody>
          <a:bodyPr/>
          <a:lstStyle/>
          <a:p>
            <a:r>
              <a:rPr lang="fr-FR" dirty="0"/>
              <a:t>02/06/2020</a:t>
            </a:r>
          </a:p>
        </p:txBody>
      </p:sp>
      <p:sp>
        <p:nvSpPr>
          <p:cNvPr id="3" name="Espace réservé du pied de page 2">
            <a:extLst>
              <a:ext uri="{FF2B5EF4-FFF2-40B4-BE49-F238E27FC236}">
                <a16:creationId xmlns:a16="http://schemas.microsoft.com/office/drawing/2014/main" id="{E15F0B0B-B4DB-4C87-86CB-AE8A43137CCA}"/>
              </a:ext>
            </a:extLst>
          </p:cNvPr>
          <p:cNvSpPr>
            <a:spLocks noGrp="1"/>
          </p:cNvSpPr>
          <p:nvPr>
            <p:ph type="ftr" sz="quarter" idx="11"/>
          </p:nvPr>
        </p:nvSpPr>
        <p:spPr/>
        <p:txBody>
          <a:bodyPr/>
          <a:lstStyle/>
          <a:p>
            <a:r>
              <a:rPr lang="fr-FR" dirty="0"/>
              <a:t>ELO</a:t>
            </a:r>
          </a:p>
        </p:txBody>
      </p:sp>
      <p:sp>
        <p:nvSpPr>
          <p:cNvPr id="4" name="Espace réservé du numéro de diapositive 3">
            <a:extLst>
              <a:ext uri="{FF2B5EF4-FFF2-40B4-BE49-F238E27FC236}">
                <a16:creationId xmlns:a16="http://schemas.microsoft.com/office/drawing/2014/main" id="{E103F9BA-FE81-47F8-BCE0-8C40A5072EFD}"/>
              </a:ext>
            </a:extLst>
          </p:cNvPr>
          <p:cNvSpPr>
            <a:spLocks noGrp="1"/>
          </p:cNvSpPr>
          <p:nvPr>
            <p:ph type="sldNum" sz="quarter" idx="12"/>
          </p:nvPr>
        </p:nvSpPr>
        <p:spPr/>
        <p:txBody>
          <a:bodyPr/>
          <a:lstStyle/>
          <a:p>
            <a:fld id="{FEE93B5A-22E7-4ADD-91D5-441D0950230A}" type="slidenum">
              <a:rPr lang="fr-FR" smtClean="0"/>
              <a:t>6</a:t>
            </a:fld>
            <a:endParaRPr lang="fr-FR"/>
          </a:p>
        </p:txBody>
      </p:sp>
      <p:sp>
        <p:nvSpPr>
          <p:cNvPr id="5" name="Titre 1">
            <a:extLst>
              <a:ext uri="{FF2B5EF4-FFF2-40B4-BE49-F238E27FC236}">
                <a16:creationId xmlns:a16="http://schemas.microsoft.com/office/drawing/2014/main" id="{2E5FFE20-2777-46C0-9F88-D5411FDA917C}"/>
              </a:ext>
            </a:extLst>
          </p:cNvPr>
          <p:cNvSpPr txBox="1">
            <a:spLocks/>
          </p:cNvSpPr>
          <p:nvPr/>
        </p:nvSpPr>
        <p:spPr>
          <a:xfrm>
            <a:off x="838200" y="365125"/>
            <a:ext cx="10515600" cy="1325563"/>
          </a:xfrm>
          <a:prstGeom prst="rect">
            <a:avLst/>
          </a:prstGeom>
        </p:spPr>
        <p:txBody>
          <a:bodyPr/>
          <a:lstStyle>
            <a:lvl1pPr algn="l" defTabSz="914400" rtl="0" eaLnBrk="1" latinLnBrk="0" hangingPunct="1">
              <a:lnSpc>
                <a:spcPct val="90000"/>
              </a:lnSpc>
              <a:spcBef>
                <a:spcPct val="0"/>
              </a:spcBef>
              <a:buNone/>
              <a:defRPr sz="4400" b="1" kern="1200">
                <a:solidFill>
                  <a:srgbClr val="4A6A7E"/>
                </a:solidFill>
                <a:latin typeface="+mj-lt"/>
                <a:ea typeface="+mj-ea"/>
                <a:cs typeface="+mj-cs"/>
              </a:defRPr>
            </a:lvl1pPr>
          </a:lstStyle>
          <a:p>
            <a:r>
              <a:rPr lang="fr-FR" dirty="0"/>
              <a:t>La crise économique:</a:t>
            </a:r>
          </a:p>
          <a:p>
            <a:r>
              <a:rPr lang="fr-FR" dirty="0"/>
              <a:t>le climat des affaires</a:t>
            </a:r>
          </a:p>
        </p:txBody>
      </p:sp>
      <p:sp>
        <p:nvSpPr>
          <p:cNvPr id="6" name="Espace réservé du contenu 2">
            <a:extLst>
              <a:ext uri="{FF2B5EF4-FFF2-40B4-BE49-F238E27FC236}">
                <a16:creationId xmlns:a16="http://schemas.microsoft.com/office/drawing/2014/main" id="{8D0CFBAA-8C4F-4085-B18B-7D6C2140B7DD}"/>
              </a:ext>
            </a:extLst>
          </p:cNvPr>
          <p:cNvSpPr txBox="1">
            <a:spLocks/>
          </p:cNvSpPr>
          <p:nvPr/>
        </p:nvSpPr>
        <p:spPr>
          <a:xfrm>
            <a:off x="838199" y="1667972"/>
            <a:ext cx="6585857" cy="4351338"/>
          </a:xfrm>
          <a:prstGeom prst="rect">
            <a:avLst/>
          </a:prstGeom>
        </p:spPr>
        <p:txBody>
          <a:bodyPr>
            <a:normAutofit/>
          </a:bodyPr>
          <a:lstStyle>
            <a:lvl1pPr marL="228600" indent="-228600" algn="l" defTabSz="914400" rtl="0" eaLnBrk="1" latinLnBrk="0" hangingPunct="1">
              <a:lnSpc>
                <a:spcPct val="90000"/>
              </a:lnSpc>
              <a:spcBef>
                <a:spcPts val="1000"/>
              </a:spcBef>
              <a:buClr>
                <a:srgbClr val="1EBC32"/>
              </a:buClr>
              <a:buFont typeface="Arial" panose="020B0604020202020204" pitchFamily="34" charset="0"/>
              <a:buChar char="•"/>
              <a:defRPr sz="2800" kern="1200">
                <a:solidFill>
                  <a:srgbClr val="6C6D71"/>
                </a:solidFill>
                <a:latin typeface="+mn-lt"/>
                <a:ea typeface="+mn-ea"/>
                <a:cs typeface="+mn-cs"/>
              </a:defRPr>
            </a:lvl1pPr>
            <a:lvl2pPr marL="685800" indent="-228600" algn="l" defTabSz="914400" rtl="0" eaLnBrk="1" latinLnBrk="0" hangingPunct="1">
              <a:lnSpc>
                <a:spcPct val="90000"/>
              </a:lnSpc>
              <a:spcBef>
                <a:spcPts val="500"/>
              </a:spcBef>
              <a:buClr>
                <a:srgbClr val="1EBC32"/>
              </a:buClr>
              <a:buFont typeface="Arial" panose="020B0604020202020204" pitchFamily="34" charset="0"/>
              <a:buChar char="•"/>
              <a:defRPr sz="2400" kern="1200">
                <a:solidFill>
                  <a:srgbClr val="6C6D71"/>
                </a:solidFill>
                <a:latin typeface="+mn-lt"/>
                <a:ea typeface="+mn-ea"/>
                <a:cs typeface="+mn-cs"/>
              </a:defRPr>
            </a:lvl2pPr>
            <a:lvl3pPr marL="1143000" indent="-228600" algn="l" defTabSz="914400" rtl="0" eaLnBrk="1" latinLnBrk="0" hangingPunct="1">
              <a:lnSpc>
                <a:spcPct val="90000"/>
              </a:lnSpc>
              <a:spcBef>
                <a:spcPts val="500"/>
              </a:spcBef>
              <a:buClr>
                <a:srgbClr val="1EBC32"/>
              </a:buClr>
              <a:buFont typeface="Arial" panose="020B0604020202020204" pitchFamily="34" charset="0"/>
              <a:buChar char="•"/>
              <a:defRPr sz="2000" kern="1200">
                <a:solidFill>
                  <a:srgbClr val="6C6D71"/>
                </a:solidFill>
                <a:latin typeface="+mn-lt"/>
                <a:ea typeface="+mn-ea"/>
                <a:cs typeface="+mn-cs"/>
              </a:defRPr>
            </a:lvl3pPr>
            <a:lvl4pPr marL="1600200" indent="-228600" algn="l" defTabSz="914400" rtl="0" eaLnBrk="1" latinLnBrk="0" hangingPunct="1">
              <a:lnSpc>
                <a:spcPct val="90000"/>
              </a:lnSpc>
              <a:spcBef>
                <a:spcPts val="500"/>
              </a:spcBef>
              <a:buClr>
                <a:srgbClr val="1EBC32"/>
              </a:buClr>
              <a:buFont typeface="Arial" panose="020B0604020202020204" pitchFamily="34" charset="0"/>
              <a:buChar char="•"/>
              <a:defRPr sz="1800" kern="1200">
                <a:solidFill>
                  <a:srgbClr val="6C6D71"/>
                </a:solidFill>
                <a:latin typeface="+mn-lt"/>
                <a:ea typeface="+mn-ea"/>
                <a:cs typeface="+mn-cs"/>
              </a:defRPr>
            </a:lvl4pPr>
            <a:lvl5pPr marL="2057400" indent="-228600" algn="l" defTabSz="914400" rtl="0" eaLnBrk="1" latinLnBrk="0" hangingPunct="1">
              <a:lnSpc>
                <a:spcPct val="90000"/>
              </a:lnSpc>
              <a:spcBef>
                <a:spcPts val="500"/>
              </a:spcBef>
              <a:buClr>
                <a:srgbClr val="1EBC32"/>
              </a:buClr>
              <a:buFont typeface="Arial" panose="020B0604020202020204" pitchFamily="34" charset="0"/>
              <a:buChar char="•"/>
              <a:defRPr sz="1800" kern="1200">
                <a:solidFill>
                  <a:srgbClr val="6C6D7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r>
              <a:rPr lang="fr-FR" sz="2000" dirty="0">
                <a:sym typeface="Wingdings" panose="05000000000000000000" pitchFamily="2" charset="2"/>
              </a:rPr>
              <a:t>L’indice de l’INSEE poursuit son redressement en juin (77,8 après 59,4 en mai) après avoir atteint son niveau le plus bas (53,1 en avril, précédemment 70 en 2009, début de la mesure en 1980, moyenne de 100).</a:t>
            </a:r>
          </a:p>
          <a:p>
            <a:pPr lvl="1" algn="just"/>
            <a:r>
              <a:rPr lang="fr-FR" sz="1600" dirty="0">
                <a:sym typeface="Wingdings" panose="05000000000000000000" pitchFamily="2" charset="2"/>
              </a:rPr>
              <a:t>Services 42 en avril, 77 en  juin</a:t>
            </a:r>
          </a:p>
          <a:p>
            <a:pPr lvl="1" algn="just"/>
            <a:r>
              <a:rPr lang="fr-FR" sz="1600" dirty="0">
                <a:sym typeface="Wingdings" panose="05000000000000000000" pitchFamily="2" charset="2"/>
              </a:rPr>
              <a:t>Commerces de détails 60 en avril, 84 en juin</a:t>
            </a:r>
          </a:p>
          <a:p>
            <a:pPr lvl="1" algn="just"/>
            <a:r>
              <a:rPr lang="fr-FR" sz="1600" dirty="0">
                <a:sym typeface="Wingdings" panose="05000000000000000000" pitchFamily="2" charset="2"/>
              </a:rPr>
              <a:t>Industrie 68 en avril, 77 en juin</a:t>
            </a:r>
          </a:p>
          <a:p>
            <a:pPr marL="457200" lvl="1" indent="0" algn="just">
              <a:buNone/>
            </a:pPr>
            <a:endParaRPr lang="fr-FR" sz="1600" dirty="0">
              <a:sym typeface="Wingdings" panose="05000000000000000000" pitchFamily="2" charset="2"/>
            </a:endParaRPr>
          </a:p>
          <a:p>
            <a:pPr algn="just"/>
            <a:r>
              <a:rPr lang="fr-FR" sz="2000" dirty="0">
                <a:sym typeface="Wingdings" panose="05000000000000000000" pitchFamily="2" charset="2"/>
              </a:rPr>
              <a:t>Poursuite du rebond également pour l’indicateur de l’emploi.</a:t>
            </a:r>
          </a:p>
          <a:p>
            <a:pPr marL="457200" lvl="1" indent="0" algn="just">
              <a:buNone/>
            </a:pPr>
            <a:endParaRPr lang="fr-FR" sz="1800" dirty="0">
              <a:solidFill>
                <a:srgbClr val="4BACC6"/>
              </a:solidFill>
            </a:endParaRPr>
          </a:p>
          <a:p>
            <a:pPr marL="457200" lvl="1" indent="0" algn="just">
              <a:buFont typeface="Arial" panose="020B0604020202020204" pitchFamily="34" charset="0"/>
              <a:buNone/>
            </a:pPr>
            <a:endParaRPr lang="fr-FR" sz="1800" dirty="0">
              <a:solidFill>
                <a:srgbClr val="4BACC6"/>
              </a:solidFill>
            </a:endParaRPr>
          </a:p>
        </p:txBody>
      </p:sp>
      <p:pic>
        <p:nvPicPr>
          <p:cNvPr id="7" name="Image 6">
            <a:extLst>
              <a:ext uri="{FF2B5EF4-FFF2-40B4-BE49-F238E27FC236}">
                <a16:creationId xmlns:a16="http://schemas.microsoft.com/office/drawing/2014/main" id="{A8D2C69C-E9D3-46B9-97E2-0A127FFDFFBE}"/>
              </a:ext>
            </a:extLst>
          </p:cNvPr>
          <p:cNvPicPr>
            <a:picLocks noChangeAspect="1"/>
          </p:cNvPicPr>
          <p:nvPr/>
        </p:nvPicPr>
        <p:blipFill>
          <a:blip r:embed="rId3"/>
          <a:stretch>
            <a:fillRect/>
          </a:stretch>
        </p:blipFill>
        <p:spPr>
          <a:xfrm>
            <a:off x="7786129" y="188791"/>
            <a:ext cx="4320000" cy="3067977"/>
          </a:xfrm>
          <a:prstGeom prst="rect">
            <a:avLst/>
          </a:prstGeom>
        </p:spPr>
      </p:pic>
      <p:pic>
        <p:nvPicPr>
          <p:cNvPr id="8" name="Image 7">
            <a:extLst>
              <a:ext uri="{FF2B5EF4-FFF2-40B4-BE49-F238E27FC236}">
                <a16:creationId xmlns:a16="http://schemas.microsoft.com/office/drawing/2014/main" id="{892D9A19-50E7-4202-99B9-E32B717D5A7A}"/>
              </a:ext>
            </a:extLst>
          </p:cNvPr>
          <p:cNvPicPr>
            <a:picLocks noChangeAspect="1"/>
          </p:cNvPicPr>
          <p:nvPr/>
        </p:nvPicPr>
        <p:blipFill>
          <a:blip r:embed="rId4"/>
          <a:stretch>
            <a:fillRect/>
          </a:stretch>
        </p:blipFill>
        <p:spPr>
          <a:xfrm>
            <a:off x="7786129" y="3241250"/>
            <a:ext cx="4320000" cy="3157320"/>
          </a:xfrm>
          <a:prstGeom prst="rect">
            <a:avLst/>
          </a:prstGeom>
        </p:spPr>
      </p:pic>
    </p:spTree>
    <p:extLst>
      <p:ext uri="{BB962C8B-B14F-4D97-AF65-F5344CB8AC3E}">
        <p14:creationId xmlns:p14="http://schemas.microsoft.com/office/powerpoint/2010/main" val="9736050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45A9B9FD-09EC-46CB-A7BA-DA4B54FBF104}"/>
              </a:ext>
            </a:extLst>
          </p:cNvPr>
          <p:cNvSpPr>
            <a:spLocks noGrp="1"/>
          </p:cNvSpPr>
          <p:nvPr>
            <p:ph type="dt" sz="half" idx="10"/>
          </p:nvPr>
        </p:nvSpPr>
        <p:spPr/>
        <p:txBody>
          <a:bodyPr/>
          <a:lstStyle/>
          <a:p>
            <a:r>
              <a:rPr lang="fr-FR" dirty="0"/>
              <a:t>02/06/2020</a:t>
            </a:r>
          </a:p>
        </p:txBody>
      </p:sp>
      <p:sp>
        <p:nvSpPr>
          <p:cNvPr id="3" name="Espace réservé du pied de page 2">
            <a:extLst>
              <a:ext uri="{FF2B5EF4-FFF2-40B4-BE49-F238E27FC236}">
                <a16:creationId xmlns:a16="http://schemas.microsoft.com/office/drawing/2014/main" id="{4061428C-5CD1-404C-957C-865C9ABC28B8}"/>
              </a:ext>
            </a:extLst>
          </p:cNvPr>
          <p:cNvSpPr>
            <a:spLocks noGrp="1"/>
          </p:cNvSpPr>
          <p:nvPr>
            <p:ph type="ftr" sz="quarter" idx="11"/>
          </p:nvPr>
        </p:nvSpPr>
        <p:spPr/>
        <p:txBody>
          <a:bodyPr/>
          <a:lstStyle/>
          <a:p>
            <a:r>
              <a:rPr lang="fr-FR" dirty="0"/>
              <a:t>ELO</a:t>
            </a:r>
          </a:p>
        </p:txBody>
      </p:sp>
      <p:sp>
        <p:nvSpPr>
          <p:cNvPr id="4" name="Espace réservé du numéro de diapositive 3">
            <a:extLst>
              <a:ext uri="{FF2B5EF4-FFF2-40B4-BE49-F238E27FC236}">
                <a16:creationId xmlns:a16="http://schemas.microsoft.com/office/drawing/2014/main" id="{74FD5F99-25B7-43F3-9904-DBA3B35F3F88}"/>
              </a:ext>
            </a:extLst>
          </p:cNvPr>
          <p:cNvSpPr>
            <a:spLocks noGrp="1"/>
          </p:cNvSpPr>
          <p:nvPr>
            <p:ph type="sldNum" sz="quarter" idx="12"/>
          </p:nvPr>
        </p:nvSpPr>
        <p:spPr/>
        <p:txBody>
          <a:bodyPr/>
          <a:lstStyle/>
          <a:p>
            <a:fld id="{FEE93B5A-22E7-4ADD-91D5-441D0950230A}" type="slidenum">
              <a:rPr lang="fr-FR" smtClean="0"/>
              <a:t>7</a:t>
            </a:fld>
            <a:endParaRPr lang="fr-FR"/>
          </a:p>
        </p:txBody>
      </p:sp>
      <p:sp>
        <p:nvSpPr>
          <p:cNvPr id="5" name="Titre 1">
            <a:extLst>
              <a:ext uri="{FF2B5EF4-FFF2-40B4-BE49-F238E27FC236}">
                <a16:creationId xmlns:a16="http://schemas.microsoft.com/office/drawing/2014/main" id="{B6E42161-641B-4142-89FB-ADF039BB2637}"/>
              </a:ext>
            </a:extLst>
          </p:cNvPr>
          <p:cNvSpPr txBox="1">
            <a:spLocks/>
          </p:cNvSpPr>
          <p:nvPr/>
        </p:nvSpPr>
        <p:spPr>
          <a:xfrm>
            <a:off x="838200" y="365125"/>
            <a:ext cx="10515600" cy="1325563"/>
          </a:xfrm>
          <a:prstGeom prst="rect">
            <a:avLst/>
          </a:prstGeom>
        </p:spPr>
        <p:txBody>
          <a:bodyPr/>
          <a:lstStyle>
            <a:lvl1pPr algn="l" defTabSz="914400" rtl="0" eaLnBrk="1" latinLnBrk="0" hangingPunct="1">
              <a:lnSpc>
                <a:spcPct val="90000"/>
              </a:lnSpc>
              <a:spcBef>
                <a:spcPct val="0"/>
              </a:spcBef>
              <a:buNone/>
              <a:defRPr sz="4400" b="1" kern="1200">
                <a:solidFill>
                  <a:srgbClr val="4A6A7E"/>
                </a:solidFill>
                <a:latin typeface="+mj-lt"/>
                <a:ea typeface="+mj-ea"/>
                <a:cs typeface="+mj-cs"/>
              </a:defRPr>
            </a:lvl1pPr>
          </a:lstStyle>
          <a:p>
            <a:r>
              <a:rPr lang="fr-FR" dirty="0"/>
              <a:t>La réponse à la crise (1/2)</a:t>
            </a:r>
          </a:p>
          <a:p>
            <a:r>
              <a:rPr lang="fr-FR" dirty="0"/>
              <a:t>L’action immédiate</a:t>
            </a:r>
          </a:p>
        </p:txBody>
      </p:sp>
      <p:sp>
        <p:nvSpPr>
          <p:cNvPr id="6" name="Espace réservé du contenu 2">
            <a:extLst>
              <a:ext uri="{FF2B5EF4-FFF2-40B4-BE49-F238E27FC236}">
                <a16:creationId xmlns:a16="http://schemas.microsoft.com/office/drawing/2014/main" id="{FD3F5350-9135-4DCA-84CE-11C5E39378B0}"/>
              </a:ext>
            </a:extLst>
          </p:cNvPr>
          <p:cNvSpPr txBox="1">
            <a:spLocks/>
          </p:cNvSpPr>
          <p:nvPr/>
        </p:nvSpPr>
        <p:spPr>
          <a:xfrm>
            <a:off x="199697" y="1438055"/>
            <a:ext cx="8607972" cy="4947253"/>
          </a:xfrm>
          <a:prstGeom prst="rect">
            <a:avLst/>
          </a:prstGeom>
        </p:spPr>
        <p:txBody>
          <a:bodyPr>
            <a:noAutofit/>
          </a:bodyPr>
          <a:lstStyle>
            <a:lvl1pPr marL="228600" indent="-228600" algn="l" defTabSz="914400" rtl="0" eaLnBrk="1" latinLnBrk="0" hangingPunct="1">
              <a:lnSpc>
                <a:spcPct val="90000"/>
              </a:lnSpc>
              <a:spcBef>
                <a:spcPts val="1000"/>
              </a:spcBef>
              <a:buClr>
                <a:srgbClr val="1EBC32"/>
              </a:buClr>
              <a:buFont typeface="Arial" panose="020B0604020202020204" pitchFamily="34" charset="0"/>
              <a:buChar char="•"/>
              <a:defRPr sz="2800" kern="1200">
                <a:solidFill>
                  <a:srgbClr val="6C6D71"/>
                </a:solidFill>
                <a:latin typeface="+mn-lt"/>
                <a:ea typeface="+mn-ea"/>
                <a:cs typeface="+mn-cs"/>
              </a:defRPr>
            </a:lvl1pPr>
            <a:lvl2pPr marL="685800" indent="-228600" algn="l" defTabSz="914400" rtl="0" eaLnBrk="1" latinLnBrk="0" hangingPunct="1">
              <a:lnSpc>
                <a:spcPct val="90000"/>
              </a:lnSpc>
              <a:spcBef>
                <a:spcPts val="500"/>
              </a:spcBef>
              <a:buClr>
                <a:srgbClr val="1EBC32"/>
              </a:buClr>
              <a:buFont typeface="Arial" panose="020B0604020202020204" pitchFamily="34" charset="0"/>
              <a:buChar char="•"/>
              <a:defRPr sz="2400" kern="1200">
                <a:solidFill>
                  <a:srgbClr val="6C6D71"/>
                </a:solidFill>
                <a:latin typeface="+mn-lt"/>
                <a:ea typeface="+mn-ea"/>
                <a:cs typeface="+mn-cs"/>
              </a:defRPr>
            </a:lvl2pPr>
            <a:lvl3pPr marL="1143000" indent="-228600" algn="l" defTabSz="914400" rtl="0" eaLnBrk="1" latinLnBrk="0" hangingPunct="1">
              <a:lnSpc>
                <a:spcPct val="90000"/>
              </a:lnSpc>
              <a:spcBef>
                <a:spcPts val="500"/>
              </a:spcBef>
              <a:buClr>
                <a:srgbClr val="1EBC32"/>
              </a:buClr>
              <a:buFont typeface="Arial" panose="020B0604020202020204" pitchFamily="34" charset="0"/>
              <a:buChar char="•"/>
              <a:defRPr sz="2000" kern="1200">
                <a:solidFill>
                  <a:srgbClr val="6C6D71"/>
                </a:solidFill>
                <a:latin typeface="+mn-lt"/>
                <a:ea typeface="+mn-ea"/>
                <a:cs typeface="+mn-cs"/>
              </a:defRPr>
            </a:lvl3pPr>
            <a:lvl4pPr marL="1600200" indent="-228600" algn="l" defTabSz="914400" rtl="0" eaLnBrk="1" latinLnBrk="0" hangingPunct="1">
              <a:lnSpc>
                <a:spcPct val="90000"/>
              </a:lnSpc>
              <a:spcBef>
                <a:spcPts val="500"/>
              </a:spcBef>
              <a:buClr>
                <a:srgbClr val="1EBC32"/>
              </a:buClr>
              <a:buFont typeface="Arial" panose="020B0604020202020204" pitchFamily="34" charset="0"/>
              <a:buChar char="•"/>
              <a:defRPr sz="1800" kern="1200">
                <a:solidFill>
                  <a:srgbClr val="6C6D71"/>
                </a:solidFill>
                <a:latin typeface="+mn-lt"/>
                <a:ea typeface="+mn-ea"/>
                <a:cs typeface="+mn-cs"/>
              </a:defRPr>
            </a:lvl4pPr>
            <a:lvl5pPr marL="2057400" indent="-228600" algn="l" defTabSz="914400" rtl="0" eaLnBrk="1" latinLnBrk="0" hangingPunct="1">
              <a:lnSpc>
                <a:spcPct val="90000"/>
              </a:lnSpc>
              <a:spcBef>
                <a:spcPts val="500"/>
              </a:spcBef>
              <a:buClr>
                <a:srgbClr val="1EBC32"/>
              </a:buClr>
              <a:buFont typeface="Arial" panose="020B0604020202020204" pitchFamily="34" charset="0"/>
              <a:buChar char="•"/>
              <a:defRPr sz="1800" kern="1200">
                <a:solidFill>
                  <a:srgbClr val="6C6D7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endParaRPr lang="fr-FR" sz="1800" dirty="0">
              <a:sym typeface="Wingdings" panose="05000000000000000000" pitchFamily="2" charset="2"/>
            </a:endParaRPr>
          </a:p>
          <a:p>
            <a:pPr algn="just"/>
            <a:r>
              <a:rPr lang="fr-FR" sz="1800" dirty="0">
                <a:sym typeface="Wingdings" panose="05000000000000000000" pitchFamily="2" charset="2"/>
              </a:rPr>
              <a:t>100 milliards d’euros de l’Etat pour aider les entreprises: financement du chômage partiel (jusqu’au 30 septembre pour l’Hôtellerie, la Restauration, le Tourisme), report de charges sociales…</a:t>
            </a:r>
          </a:p>
          <a:p>
            <a:pPr algn="just"/>
            <a:r>
              <a:rPr lang="fr-FR" sz="1800" dirty="0">
                <a:sym typeface="Wingdings" panose="05000000000000000000" pitchFamily="2" charset="2"/>
              </a:rPr>
              <a:t>6 milliards d’euros de fonds de solidarité pour les plus petites entreprises et les indépendants</a:t>
            </a:r>
          </a:p>
          <a:p>
            <a:pPr algn="just"/>
            <a:r>
              <a:rPr lang="fr-FR" sz="1800" dirty="0">
                <a:sym typeface="Wingdings" panose="05000000000000000000" pitchFamily="2" charset="2"/>
              </a:rPr>
              <a:t>300 milliards d’euros de prêt garanti Etat (PGE) pour assurer les prêts bancaires des entreprises (à 90%), PGE saison pour les secteurs du Tourisme, Hôtellerie, Restauration</a:t>
            </a:r>
          </a:p>
          <a:p>
            <a:pPr algn="just"/>
            <a:r>
              <a:rPr lang="fr-FR" sz="1800" dirty="0">
                <a:sym typeface="Wingdings" panose="05000000000000000000" pitchFamily="2" charset="2"/>
              </a:rPr>
              <a:t>Des aides ciblées pour les publics fragiles: foyers les plus précaires, étudiants, report de la réforme sur les indemnités du chômage…</a:t>
            </a:r>
          </a:p>
          <a:p>
            <a:pPr algn="just"/>
            <a:r>
              <a:rPr lang="fr-FR" sz="1800" dirty="0">
                <a:sym typeface="Wingdings" panose="05000000000000000000" pitchFamily="2" charset="2"/>
              </a:rPr>
              <a:t>Des aides ciblées pour les secteurs et pour les grands groupes comme Air France, Renault…</a:t>
            </a:r>
          </a:p>
          <a:p>
            <a:pPr algn="just"/>
            <a:endParaRPr lang="fr-FR" sz="1000" dirty="0">
              <a:sym typeface="Wingdings" panose="05000000000000000000" pitchFamily="2" charset="2"/>
            </a:endParaRPr>
          </a:p>
          <a:p>
            <a:pPr algn="just"/>
            <a:r>
              <a:rPr lang="fr-FR" sz="1800" dirty="0">
                <a:sym typeface="Wingdings" panose="05000000000000000000" pitchFamily="2" charset="2"/>
              </a:rPr>
              <a:t>Également des aides des collectivités en complément: plan de 750 millions de garanties de la Région, fonds de soutien de SEM de 1,6 million, report de loyer, maintien des subventions…</a:t>
            </a:r>
            <a:endParaRPr lang="fr-FR" sz="1800" dirty="0">
              <a:solidFill>
                <a:srgbClr val="4BACC6"/>
              </a:solidFill>
            </a:endParaRPr>
          </a:p>
        </p:txBody>
      </p:sp>
      <p:sp>
        <p:nvSpPr>
          <p:cNvPr id="7" name="Rectangle : coins arrondis 6">
            <a:extLst>
              <a:ext uri="{FF2B5EF4-FFF2-40B4-BE49-F238E27FC236}">
                <a16:creationId xmlns:a16="http://schemas.microsoft.com/office/drawing/2014/main" id="{38C3DC3B-63A0-496C-922F-595AA6586D8B}"/>
              </a:ext>
            </a:extLst>
          </p:cNvPr>
          <p:cNvSpPr/>
          <p:nvPr/>
        </p:nvSpPr>
        <p:spPr>
          <a:xfrm>
            <a:off x="9235970" y="1759939"/>
            <a:ext cx="2743199" cy="2286920"/>
          </a:xfrm>
          <a:prstGeom prst="roundRect">
            <a:avLst/>
          </a:prstGeom>
          <a:ln>
            <a:solidFill>
              <a:srgbClr val="4A6A7E"/>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fr-FR" sz="1500" b="1" dirty="0">
                <a:solidFill>
                  <a:srgbClr val="1EBC32"/>
                </a:solidFill>
              </a:rPr>
              <a:t>+ </a:t>
            </a:r>
          </a:p>
          <a:p>
            <a:pPr algn="ctr"/>
            <a:r>
              <a:rPr lang="fr-FR" sz="1500" dirty="0"/>
              <a:t>Plan de l’Etat pour :</a:t>
            </a:r>
          </a:p>
          <a:p>
            <a:pPr marL="285750" indent="-285750" algn="ctr">
              <a:buFontTx/>
              <a:buChar char="-"/>
            </a:pPr>
            <a:r>
              <a:rPr lang="fr-FR" sz="1500" dirty="0"/>
              <a:t>L’automobile,</a:t>
            </a:r>
          </a:p>
          <a:p>
            <a:pPr marL="285750" indent="-285750" algn="ctr">
              <a:buFontTx/>
              <a:buChar char="-"/>
            </a:pPr>
            <a:r>
              <a:rPr lang="fr-FR" sz="1500" dirty="0"/>
              <a:t>Le tourisme, le sport, la culture et l’événementiel</a:t>
            </a:r>
          </a:p>
          <a:p>
            <a:pPr marL="285750" indent="-285750" algn="ctr">
              <a:buFontTx/>
              <a:buChar char="-"/>
            </a:pPr>
            <a:r>
              <a:rPr lang="fr-FR" sz="1500" dirty="0"/>
              <a:t>L’aéronautique </a:t>
            </a:r>
          </a:p>
          <a:p>
            <a:pPr marL="285750" indent="-285750" algn="ctr">
              <a:buFontTx/>
              <a:buChar char="-"/>
            </a:pPr>
            <a:r>
              <a:rPr lang="fr-FR" sz="1500" dirty="0"/>
              <a:t>La santé</a:t>
            </a:r>
          </a:p>
        </p:txBody>
      </p:sp>
      <p:sp>
        <p:nvSpPr>
          <p:cNvPr id="8" name="Rectangle : coins arrondis 7">
            <a:extLst>
              <a:ext uri="{FF2B5EF4-FFF2-40B4-BE49-F238E27FC236}">
                <a16:creationId xmlns:a16="http://schemas.microsoft.com/office/drawing/2014/main" id="{9B32DBD1-BBD5-41D4-A8F1-050114C97E47}"/>
              </a:ext>
            </a:extLst>
          </p:cNvPr>
          <p:cNvSpPr/>
          <p:nvPr/>
        </p:nvSpPr>
        <p:spPr>
          <a:xfrm>
            <a:off x="9235969" y="4125685"/>
            <a:ext cx="2743199" cy="2151839"/>
          </a:xfrm>
          <a:prstGeom prst="roundRect">
            <a:avLst/>
          </a:prstGeom>
          <a:ln>
            <a:solidFill>
              <a:srgbClr val="4BACC6"/>
            </a:solidFill>
          </a:ln>
        </p:spPr>
        <p:style>
          <a:lnRef idx="2">
            <a:schemeClr val="accent1"/>
          </a:lnRef>
          <a:fillRef idx="1">
            <a:schemeClr val="lt1"/>
          </a:fillRef>
          <a:effectRef idx="0">
            <a:schemeClr val="accent1"/>
          </a:effectRef>
          <a:fontRef idx="minor">
            <a:schemeClr val="dk1"/>
          </a:fontRef>
        </p:style>
        <p:txBody>
          <a:bodyPr rtlCol="0" anchor="ctr"/>
          <a:lstStyle/>
          <a:p>
            <a:pPr algn="just"/>
            <a:r>
              <a:rPr lang="fr-FR" sz="1600" dirty="0">
                <a:solidFill>
                  <a:srgbClr val="4BACC6"/>
                </a:solidFill>
                <a:sym typeface="Wingdings" panose="05000000000000000000" pitchFamily="2" charset="2"/>
              </a:rPr>
              <a:t>A titre de comparaison:</a:t>
            </a:r>
          </a:p>
          <a:p>
            <a:pPr algn="just"/>
            <a:r>
              <a:rPr lang="fr-FR" sz="1600" dirty="0">
                <a:solidFill>
                  <a:srgbClr val="4BACC6"/>
                </a:solidFill>
                <a:sym typeface="Wingdings" panose="05000000000000000000" pitchFamily="2" charset="2"/>
              </a:rPr>
              <a:t>Le PIB de la France en 2019: 2 400 milliards d’euros</a:t>
            </a:r>
          </a:p>
          <a:p>
            <a:pPr algn="just"/>
            <a:r>
              <a:rPr lang="fr-FR" sz="1600" dirty="0">
                <a:solidFill>
                  <a:srgbClr val="4BACC6"/>
                </a:solidFill>
                <a:sym typeface="Wingdings" panose="05000000000000000000" pitchFamily="2" charset="2"/>
              </a:rPr>
              <a:t>Le budget de l’Etat voté le 20/02/2020 faisait état de dépenses nettes pour 344 milliards d’euros</a:t>
            </a:r>
          </a:p>
        </p:txBody>
      </p:sp>
    </p:spTree>
    <p:extLst>
      <p:ext uri="{BB962C8B-B14F-4D97-AF65-F5344CB8AC3E}">
        <p14:creationId xmlns:p14="http://schemas.microsoft.com/office/powerpoint/2010/main" val="23497743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5B38F11C-8D12-4A7B-A054-056AF36F0BE7}"/>
              </a:ext>
            </a:extLst>
          </p:cNvPr>
          <p:cNvSpPr>
            <a:spLocks noGrp="1"/>
          </p:cNvSpPr>
          <p:nvPr>
            <p:ph type="dt" sz="half" idx="10"/>
          </p:nvPr>
        </p:nvSpPr>
        <p:spPr/>
        <p:txBody>
          <a:bodyPr/>
          <a:lstStyle/>
          <a:p>
            <a:r>
              <a:rPr lang="fr-FR"/>
              <a:t>18/03/2020</a:t>
            </a:r>
          </a:p>
        </p:txBody>
      </p:sp>
      <p:sp>
        <p:nvSpPr>
          <p:cNvPr id="3" name="Espace réservé du pied de page 2">
            <a:extLst>
              <a:ext uri="{FF2B5EF4-FFF2-40B4-BE49-F238E27FC236}">
                <a16:creationId xmlns:a16="http://schemas.microsoft.com/office/drawing/2014/main" id="{BE0B6A4B-6E81-45DE-A580-1B5CF45D109E}"/>
              </a:ext>
            </a:extLst>
          </p:cNvPr>
          <p:cNvSpPr>
            <a:spLocks noGrp="1"/>
          </p:cNvSpPr>
          <p:nvPr>
            <p:ph type="ftr" sz="quarter" idx="11"/>
          </p:nvPr>
        </p:nvSpPr>
        <p:spPr/>
        <p:txBody>
          <a:bodyPr/>
          <a:lstStyle/>
          <a:p>
            <a:r>
              <a:rPr lang="fr-FR"/>
              <a:t>NOM DE L'ETUDE OU DE L'ACTION</a:t>
            </a:r>
          </a:p>
        </p:txBody>
      </p:sp>
      <p:sp>
        <p:nvSpPr>
          <p:cNvPr id="4" name="Espace réservé du numéro de diapositive 3">
            <a:extLst>
              <a:ext uri="{FF2B5EF4-FFF2-40B4-BE49-F238E27FC236}">
                <a16:creationId xmlns:a16="http://schemas.microsoft.com/office/drawing/2014/main" id="{0DB9C472-465C-4980-A38C-8E50CEF4C628}"/>
              </a:ext>
            </a:extLst>
          </p:cNvPr>
          <p:cNvSpPr>
            <a:spLocks noGrp="1"/>
          </p:cNvSpPr>
          <p:nvPr>
            <p:ph type="sldNum" sz="quarter" idx="12"/>
          </p:nvPr>
        </p:nvSpPr>
        <p:spPr/>
        <p:txBody>
          <a:bodyPr/>
          <a:lstStyle/>
          <a:p>
            <a:fld id="{FEE93B5A-22E7-4ADD-91D5-441D0950230A}" type="slidenum">
              <a:rPr lang="fr-FR" smtClean="0"/>
              <a:t>8</a:t>
            </a:fld>
            <a:endParaRPr lang="fr-FR"/>
          </a:p>
        </p:txBody>
      </p:sp>
      <p:sp>
        <p:nvSpPr>
          <p:cNvPr id="5" name="Titre 1">
            <a:extLst>
              <a:ext uri="{FF2B5EF4-FFF2-40B4-BE49-F238E27FC236}">
                <a16:creationId xmlns:a16="http://schemas.microsoft.com/office/drawing/2014/main" id="{57D82D12-2D04-4AFF-BE53-014D07C66A23}"/>
              </a:ext>
            </a:extLst>
          </p:cNvPr>
          <p:cNvSpPr txBox="1">
            <a:spLocks/>
          </p:cNvSpPr>
          <p:nvPr/>
        </p:nvSpPr>
        <p:spPr>
          <a:xfrm>
            <a:off x="838200" y="-5263"/>
            <a:ext cx="10515600" cy="1325563"/>
          </a:xfrm>
          <a:prstGeom prst="rect">
            <a:avLst/>
          </a:prstGeom>
        </p:spPr>
        <p:txBody>
          <a:bodyPr/>
          <a:lstStyle>
            <a:lvl1pPr algn="l" defTabSz="914400" rtl="0" eaLnBrk="1" latinLnBrk="0" hangingPunct="1">
              <a:lnSpc>
                <a:spcPct val="90000"/>
              </a:lnSpc>
              <a:spcBef>
                <a:spcPct val="0"/>
              </a:spcBef>
              <a:buNone/>
              <a:defRPr sz="4400" b="1" kern="1200">
                <a:solidFill>
                  <a:srgbClr val="4A6A7E"/>
                </a:solidFill>
                <a:latin typeface="+mj-lt"/>
                <a:ea typeface="+mj-ea"/>
                <a:cs typeface="+mj-cs"/>
              </a:defRPr>
            </a:lvl1pPr>
          </a:lstStyle>
          <a:p>
            <a:r>
              <a:rPr lang="fr-FR" dirty="0"/>
              <a:t>La réponse à la crise (2/2)</a:t>
            </a:r>
          </a:p>
          <a:p>
            <a:r>
              <a:rPr lang="fr-FR" dirty="0"/>
              <a:t>Les aides à venir</a:t>
            </a:r>
          </a:p>
        </p:txBody>
      </p:sp>
      <p:sp>
        <p:nvSpPr>
          <p:cNvPr id="8" name="Espace réservé du contenu 2">
            <a:extLst>
              <a:ext uri="{FF2B5EF4-FFF2-40B4-BE49-F238E27FC236}">
                <a16:creationId xmlns:a16="http://schemas.microsoft.com/office/drawing/2014/main" id="{33CAC3BC-E3AB-4CA1-900F-0C70100365BE}"/>
              </a:ext>
            </a:extLst>
          </p:cNvPr>
          <p:cNvSpPr txBox="1">
            <a:spLocks/>
          </p:cNvSpPr>
          <p:nvPr/>
        </p:nvSpPr>
        <p:spPr>
          <a:xfrm>
            <a:off x="838199" y="1412111"/>
            <a:ext cx="10515600" cy="4301864"/>
          </a:xfrm>
          <a:prstGeom prst="rect">
            <a:avLst/>
          </a:prstGeom>
        </p:spPr>
        <p:txBody>
          <a:bodyPr>
            <a:noAutofit/>
          </a:bodyPr>
          <a:lstStyle>
            <a:lvl1pPr marL="228600" indent="-228600" algn="l" defTabSz="914400" rtl="0" eaLnBrk="1" latinLnBrk="0" hangingPunct="1">
              <a:lnSpc>
                <a:spcPct val="90000"/>
              </a:lnSpc>
              <a:spcBef>
                <a:spcPts val="1000"/>
              </a:spcBef>
              <a:buClr>
                <a:srgbClr val="1EBC32"/>
              </a:buClr>
              <a:buFont typeface="Arial" panose="020B0604020202020204" pitchFamily="34" charset="0"/>
              <a:buChar char="•"/>
              <a:defRPr sz="2800" kern="1200">
                <a:solidFill>
                  <a:srgbClr val="6C6D71"/>
                </a:solidFill>
                <a:latin typeface="+mn-lt"/>
                <a:ea typeface="+mn-ea"/>
                <a:cs typeface="+mn-cs"/>
              </a:defRPr>
            </a:lvl1pPr>
            <a:lvl2pPr marL="685800" indent="-228600" algn="l" defTabSz="914400" rtl="0" eaLnBrk="1" latinLnBrk="0" hangingPunct="1">
              <a:lnSpc>
                <a:spcPct val="90000"/>
              </a:lnSpc>
              <a:spcBef>
                <a:spcPts val="500"/>
              </a:spcBef>
              <a:buClr>
                <a:srgbClr val="1EBC32"/>
              </a:buClr>
              <a:buFont typeface="Arial" panose="020B0604020202020204" pitchFamily="34" charset="0"/>
              <a:buChar char="•"/>
              <a:defRPr sz="2400" kern="1200">
                <a:solidFill>
                  <a:srgbClr val="6C6D71"/>
                </a:solidFill>
                <a:latin typeface="+mn-lt"/>
                <a:ea typeface="+mn-ea"/>
                <a:cs typeface="+mn-cs"/>
              </a:defRPr>
            </a:lvl2pPr>
            <a:lvl3pPr marL="1143000" indent="-228600" algn="l" defTabSz="914400" rtl="0" eaLnBrk="1" latinLnBrk="0" hangingPunct="1">
              <a:lnSpc>
                <a:spcPct val="90000"/>
              </a:lnSpc>
              <a:spcBef>
                <a:spcPts val="500"/>
              </a:spcBef>
              <a:buClr>
                <a:srgbClr val="1EBC32"/>
              </a:buClr>
              <a:buFont typeface="Arial" panose="020B0604020202020204" pitchFamily="34" charset="0"/>
              <a:buChar char="•"/>
              <a:defRPr sz="2000" kern="1200">
                <a:solidFill>
                  <a:srgbClr val="6C6D71"/>
                </a:solidFill>
                <a:latin typeface="+mn-lt"/>
                <a:ea typeface="+mn-ea"/>
                <a:cs typeface="+mn-cs"/>
              </a:defRPr>
            </a:lvl3pPr>
            <a:lvl4pPr marL="1600200" indent="-228600" algn="l" defTabSz="914400" rtl="0" eaLnBrk="1" latinLnBrk="0" hangingPunct="1">
              <a:lnSpc>
                <a:spcPct val="90000"/>
              </a:lnSpc>
              <a:spcBef>
                <a:spcPts val="500"/>
              </a:spcBef>
              <a:buClr>
                <a:srgbClr val="1EBC32"/>
              </a:buClr>
              <a:buFont typeface="Arial" panose="020B0604020202020204" pitchFamily="34" charset="0"/>
              <a:buChar char="•"/>
              <a:defRPr sz="1800" kern="1200">
                <a:solidFill>
                  <a:srgbClr val="6C6D71"/>
                </a:solidFill>
                <a:latin typeface="+mn-lt"/>
                <a:ea typeface="+mn-ea"/>
                <a:cs typeface="+mn-cs"/>
              </a:defRPr>
            </a:lvl4pPr>
            <a:lvl5pPr marL="2057400" indent="-228600" algn="l" defTabSz="914400" rtl="0" eaLnBrk="1" latinLnBrk="0" hangingPunct="1">
              <a:lnSpc>
                <a:spcPct val="90000"/>
              </a:lnSpc>
              <a:spcBef>
                <a:spcPts val="500"/>
              </a:spcBef>
              <a:buClr>
                <a:srgbClr val="1EBC32"/>
              </a:buClr>
              <a:buFont typeface="Arial" panose="020B0604020202020204" pitchFamily="34" charset="0"/>
              <a:buChar char="•"/>
              <a:defRPr sz="1800" kern="1200">
                <a:solidFill>
                  <a:srgbClr val="6C6D7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pPr>
            <a:r>
              <a:rPr lang="fr-FR" sz="2000" dirty="0">
                <a:sym typeface="Wingdings" panose="05000000000000000000" pitchFamily="2" charset="2"/>
              </a:rPr>
              <a:t>Un nouveau plan de relance à hauteur de 100 milliards d’euros dont</a:t>
            </a:r>
          </a:p>
          <a:p>
            <a:pPr algn="just"/>
            <a:r>
              <a:rPr lang="fr-FR" sz="2000" dirty="0">
                <a:sym typeface="Wingdings" panose="05000000000000000000" pitchFamily="2" charset="2"/>
              </a:rPr>
              <a:t>20 milliards d’euros pour la rénovation thermique des bâtiments</a:t>
            </a:r>
          </a:p>
          <a:p>
            <a:pPr algn="just"/>
            <a:r>
              <a:rPr lang="fr-FR" sz="2000" dirty="0">
                <a:sym typeface="Wingdings" panose="05000000000000000000" pitchFamily="2" charset="2"/>
              </a:rPr>
              <a:t>40 milliards pour la reconstruction de l’industrie</a:t>
            </a:r>
          </a:p>
          <a:p>
            <a:pPr algn="just"/>
            <a:endParaRPr lang="fr-FR" sz="1000" dirty="0">
              <a:sym typeface="Wingdings" panose="05000000000000000000" pitchFamily="2" charset="2"/>
            </a:endParaRPr>
          </a:p>
          <a:p>
            <a:pPr marL="0" indent="0" algn="just">
              <a:buNone/>
            </a:pPr>
            <a:r>
              <a:rPr lang="fr-FR" sz="2000" dirty="0">
                <a:sym typeface="Wingdings" panose="05000000000000000000" pitchFamily="2" charset="2"/>
              </a:rPr>
              <a:t>L’aide européenne à hauteur de 40 milliards d’euros pour la France sur un plan global de 750 milliards</a:t>
            </a:r>
          </a:p>
          <a:p>
            <a:pPr marL="0" indent="0" algn="just">
              <a:buNone/>
            </a:pPr>
            <a:endParaRPr lang="fr-FR" sz="1000" dirty="0">
              <a:sym typeface="Wingdings" panose="05000000000000000000" pitchFamily="2" charset="2"/>
            </a:endParaRPr>
          </a:p>
          <a:p>
            <a:pPr marL="0" indent="0" algn="just">
              <a:buNone/>
            </a:pPr>
            <a:r>
              <a:rPr lang="fr-FR" sz="2000" dirty="0">
                <a:sym typeface="Wingdings" panose="05000000000000000000" pitchFamily="2" charset="2"/>
              </a:rPr>
              <a:t>Pour les jeunes diplômés:</a:t>
            </a:r>
          </a:p>
          <a:p>
            <a:pPr algn="just"/>
            <a:r>
              <a:rPr lang="fr-FR" sz="2000" dirty="0">
                <a:sym typeface="Wingdings" panose="05000000000000000000" pitchFamily="2" charset="2"/>
              </a:rPr>
              <a:t>300 000 « contrats d’insertion »</a:t>
            </a:r>
          </a:p>
          <a:p>
            <a:pPr algn="just"/>
            <a:r>
              <a:rPr lang="fr-FR" sz="2000" dirty="0">
                <a:sym typeface="Wingdings" panose="05000000000000000000" pitchFamily="2" charset="2"/>
              </a:rPr>
              <a:t>l’ouverture de 200 000 places dans les formations qualifiantes supérieures pour permettre aux jeunes de poursuivre un peu leurs études</a:t>
            </a:r>
          </a:p>
          <a:p>
            <a:pPr algn="just"/>
            <a:r>
              <a:rPr lang="fr-FR" sz="2000" dirty="0">
                <a:sym typeface="Wingdings" panose="05000000000000000000" pitchFamily="2" charset="2"/>
              </a:rPr>
              <a:t>un « dispositif exceptionnel d’exonération des charges » pour les jeunes.</a:t>
            </a:r>
          </a:p>
          <a:p>
            <a:pPr marL="0" indent="0" algn="just">
              <a:buNone/>
            </a:pPr>
            <a:endParaRPr lang="fr-FR" sz="1000" dirty="0">
              <a:solidFill>
                <a:srgbClr val="4BACC6"/>
              </a:solidFill>
              <a:sym typeface="Wingdings" panose="05000000000000000000" pitchFamily="2" charset="2"/>
            </a:endParaRPr>
          </a:p>
          <a:p>
            <a:pPr marL="0" indent="0" algn="just">
              <a:buNone/>
            </a:pPr>
            <a:r>
              <a:rPr lang="fr-FR" sz="2000" dirty="0">
                <a:sym typeface="Wingdings" panose="05000000000000000000" pitchFamily="2" charset="2"/>
              </a:rPr>
              <a:t>Ces aides s’ajoutent à l’ensemble aux aides déjà en place avant la crise.</a:t>
            </a:r>
          </a:p>
          <a:p>
            <a:pPr marL="0" indent="0" algn="just">
              <a:buNone/>
            </a:pPr>
            <a:endParaRPr lang="fr-FR" sz="1800" dirty="0">
              <a:solidFill>
                <a:srgbClr val="4BACC6"/>
              </a:solidFill>
              <a:sym typeface="Wingdings" panose="05000000000000000000" pitchFamily="2" charset="2"/>
            </a:endParaRPr>
          </a:p>
        </p:txBody>
      </p:sp>
    </p:spTree>
    <p:extLst>
      <p:ext uri="{BB962C8B-B14F-4D97-AF65-F5344CB8AC3E}">
        <p14:creationId xmlns:p14="http://schemas.microsoft.com/office/powerpoint/2010/main" val="23609346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0E9C70B9-F53D-404B-AC14-7D5FB8419146}"/>
              </a:ext>
            </a:extLst>
          </p:cNvPr>
          <p:cNvSpPr>
            <a:spLocks noGrp="1"/>
          </p:cNvSpPr>
          <p:nvPr>
            <p:ph type="dt" sz="half" idx="10"/>
          </p:nvPr>
        </p:nvSpPr>
        <p:spPr/>
        <p:txBody>
          <a:bodyPr/>
          <a:lstStyle/>
          <a:p>
            <a:r>
              <a:rPr lang="fr-FR" dirty="0"/>
              <a:t>02/06/2020</a:t>
            </a:r>
          </a:p>
        </p:txBody>
      </p:sp>
      <p:sp>
        <p:nvSpPr>
          <p:cNvPr id="3" name="Espace réservé du pied de page 2">
            <a:extLst>
              <a:ext uri="{FF2B5EF4-FFF2-40B4-BE49-F238E27FC236}">
                <a16:creationId xmlns:a16="http://schemas.microsoft.com/office/drawing/2014/main" id="{E15F0B0B-B4DB-4C87-86CB-AE8A43137CCA}"/>
              </a:ext>
            </a:extLst>
          </p:cNvPr>
          <p:cNvSpPr>
            <a:spLocks noGrp="1"/>
          </p:cNvSpPr>
          <p:nvPr>
            <p:ph type="ftr" sz="quarter" idx="11"/>
          </p:nvPr>
        </p:nvSpPr>
        <p:spPr/>
        <p:txBody>
          <a:bodyPr/>
          <a:lstStyle/>
          <a:p>
            <a:r>
              <a:rPr lang="fr-FR" dirty="0"/>
              <a:t>ELO</a:t>
            </a:r>
          </a:p>
        </p:txBody>
      </p:sp>
      <p:sp>
        <p:nvSpPr>
          <p:cNvPr id="4" name="Espace réservé du numéro de diapositive 3">
            <a:extLst>
              <a:ext uri="{FF2B5EF4-FFF2-40B4-BE49-F238E27FC236}">
                <a16:creationId xmlns:a16="http://schemas.microsoft.com/office/drawing/2014/main" id="{E103F9BA-FE81-47F8-BCE0-8C40A5072EFD}"/>
              </a:ext>
            </a:extLst>
          </p:cNvPr>
          <p:cNvSpPr>
            <a:spLocks noGrp="1"/>
          </p:cNvSpPr>
          <p:nvPr>
            <p:ph type="sldNum" sz="quarter" idx="12"/>
          </p:nvPr>
        </p:nvSpPr>
        <p:spPr/>
        <p:txBody>
          <a:bodyPr/>
          <a:lstStyle/>
          <a:p>
            <a:fld id="{FEE93B5A-22E7-4ADD-91D5-441D0950230A}" type="slidenum">
              <a:rPr lang="fr-FR" smtClean="0"/>
              <a:t>9</a:t>
            </a:fld>
            <a:endParaRPr lang="fr-FR"/>
          </a:p>
        </p:txBody>
      </p:sp>
      <p:sp>
        <p:nvSpPr>
          <p:cNvPr id="5" name="Titre 1">
            <a:extLst>
              <a:ext uri="{FF2B5EF4-FFF2-40B4-BE49-F238E27FC236}">
                <a16:creationId xmlns:a16="http://schemas.microsoft.com/office/drawing/2014/main" id="{2E5FFE20-2777-46C0-9F88-D5411FDA917C}"/>
              </a:ext>
            </a:extLst>
          </p:cNvPr>
          <p:cNvSpPr txBox="1">
            <a:spLocks/>
          </p:cNvSpPr>
          <p:nvPr/>
        </p:nvSpPr>
        <p:spPr>
          <a:xfrm>
            <a:off x="838200" y="365125"/>
            <a:ext cx="10515600" cy="1325563"/>
          </a:xfrm>
          <a:prstGeom prst="rect">
            <a:avLst/>
          </a:prstGeom>
        </p:spPr>
        <p:txBody>
          <a:bodyPr/>
          <a:lstStyle>
            <a:lvl1pPr algn="l" defTabSz="914400" rtl="0" eaLnBrk="1" latinLnBrk="0" hangingPunct="1">
              <a:lnSpc>
                <a:spcPct val="90000"/>
              </a:lnSpc>
              <a:spcBef>
                <a:spcPct val="0"/>
              </a:spcBef>
              <a:buNone/>
              <a:defRPr sz="4400" b="1" kern="1200">
                <a:solidFill>
                  <a:srgbClr val="4A6A7E"/>
                </a:solidFill>
                <a:latin typeface="+mj-lt"/>
                <a:ea typeface="+mj-ea"/>
                <a:cs typeface="+mj-cs"/>
              </a:defRPr>
            </a:lvl1pPr>
          </a:lstStyle>
          <a:p>
            <a:r>
              <a:rPr lang="fr-FR" dirty="0"/>
              <a:t>Projection:</a:t>
            </a:r>
          </a:p>
          <a:p>
            <a:r>
              <a:rPr lang="fr-FR" dirty="0"/>
              <a:t>Les inconnus (encore nombreuses)</a:t>
            </a:r>
          </a:p>
        </p:txBody>
      </p:sp>
      <p:sp>
        <p:nvSpPr>
          <p:cNvPr id="6" name="Espace réservé du contenu 2">
            <a:extLst>
              <a:ext uri="{FF2B5EF4-FFF2-40B4-BE49-F238E27FC236}">
                <a16:creationId xmlns:a16="http://schemas.microsoft.com/office/drawing/2014/main" id="{8D0CFBAA-8C4F-4085-B18B-7D6C2140B7DD}"/>
              </a:ext>
            </a:extLst>
          </p:cNvPr>
          <p:cNvSpPr txBox="1">
            <a:spLocks/>
          </p:cNvSpPr>
          <p:nvPr/>
        </p:nvSpPr>
        <p:spPr>
          <a:xfrm>
            <a:off x="838200" y="1825625"/>
            <a:ext cx="10515600" cy="4351338"/>
          </a:xfrm>
          <a:prstGeom prst="rect">
            <a:avLst/>
          </a:prstGeom>
        </p:spPr>
        <p:txBody>
          <a:bodyPr>
            <a:normAutofit fontScale="85000" lnSpcReduction="20000"/>
          </a:bodyPr>
          <a:lstStyle>
            <a:lvl1pPr marL="228600" indent="-228600" algn="l" defTabSz="914400" rtl="0" eaLnBrk="1" latinLnBrk="0" hangingPunct="1">
              <a:lnSpc>
                <a:spcPct val="90000"/>
              </a:lnSpc>
              <a:spcBef>
                <a:spcPts val="1000"/>
              </a:spcBef>
              <a:buClr>
                <a:srgbClr val="1EBC32"/>
              </a:buClr>
              <a:buFont typeface="Arial" panose="020B0604020202020204" pitchFamily="34" charset="0"/>
              <a:buChar char="•"/>
              <a:defRPr sz="2800" kern="1200">
                <a:solidFill>
                  <a:srgbClr val="6C6D71"/>
                </a:solidFill>
                <a:latin typeface="+mn-lt"/>
                <a:ea typeface="+mn-ea"/>
                <a:cs typeface="+mn-cs"/>
              </a:defRPr>
            </a:lvl1pPr>
            <a:lvl2pPr marL="685800" indent="-228600" algn="l" defTabSz="914400" rtl="0" eaLnBrk="1" latinLnBrk="0" hangingPunct="1">
              <a:lnSpc>
                <a:spcPct val="90000"/>
              </a:lnSpc>
              <a:spcBef>
                <a:spcPts val="500"/>
              </a:spcBef>
              <a:buClr>
                <a:srgbClr val="1EBC32"/>
              </a:buClr>
              <a:buFont typeface="Arial" panose="020B0604020202020204" pitchFamily="34" charset="0"/>
              <a:buChar char="•"/>
              <a:defRPr sz="2400" kern="1200">
                <a:solidFill>
                  <a:srgbClr val="6C6D71"/>
                </a:solidFill>
                <a:latin typeface="+mn-lt"/>
                <a:ea typeface="+mn-ea"/>
                <a:cs typeface="+mn-cs"/>
              </a:defRPr>
            </a:lvl2pPr>
            <a:lvl3pPr marL="1143000" indent="-228600" algn="l" defTabSz="914400" rtl="0" eaLnBrk="1" latinLnBrk="0" hangingPunct="1">
              <a:lnSpc>
                <a:spcPct val="90000"/>
              </a:lnSpc>
              <a:spcBef>
                <a:spcPts val="500"/>
              </a:spcBef>
              <a:buClr>
                <a:srgbClr val="1EBC32"/>
              </a:buClr>
              <a:buFont typeface="Arial" panose="020B0604020202020204" pitchFamily="34" charset="0"/>
              <a:buChar char="•"/>
              <a:defRPr sz="2000" kern="1200">
                <a:solidFill>
                  <a:srgbClr val="6C6D71"/>
                </a:solidFill>
                <a:latin typeface="+mn-lt"/>
                <a:ea typeface="+mn-ea"/>
                <a:cs typeface="+mn-cs"/>
              </a:defRPr>
            </a:lvl3pPr>
            <a:lvl4pPr marL="1600200" indent="-228600" algn="l" defTabSz="914400" rtl="0" eaLnBrk="1" latinLnBrk="0" hangingPunct="1">
              <a:lnSpc>
                <a:spcPct val="90000"/>
              </a:lnSpc>
              <a:spcBef>
                <a:spcPts val="500"/>
              </a:spcBef>
              <a:buClr>
                <a:srgbClr val="1EBC32"/>
              </a:buClr>
              <a:buFont typeface="Arial" panose="020B0604020202020204" pitchFamily="34" charset="0"/>
              <a:buChar char="•"/>
              <a:defRPr sz="1800" kern="1200">
                <a:solidFill>
                  <a:srgbClr val="6C6D71"/>
                </a:solidFill>
                <a:latin typeface="+mn-lt"/>
                <a:ea typeface="+mn-ea"/>
                <a:cs typeface="+mn-cs"/>
              </a:defRPr>
            </a:lvl4pPr>
            <a:lvl5pPr marL="2057400" indent="-228600" algn="l" defTabSz="914400" rtl="0" eaLnBrk="1" latinLnBrk="0" hangingPunct="1">
              <a:lnSpc>
                <a:spcPct val="90000"/>
              </a:lnSpc>
              <a:spcBef>
                <a:spcPts val="500"/>
              </a:spcBef>
              <a:buClr>
                <a:srgbClr val="1EBC32"/>
              </a:buClr>
              <a:buFont typeface="Arial" panose="020B0604020202020204" pitchFamily="34" charset="0"/>
              <a:buChar char="•"/>
              <a:defRPr sz="1800" kern="1200">
                <a:solidFill>
                  <a:srgbClr val="6C6D7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r>
              <a:rPr lang="fr-FR" dirty="0"/>
              <a:t>La dépendance aux autres : pour les sous-traitants avec un possible calendrier décalé selon « le niveau de sous-traitance », en matière d’approvisionnement…</a:t>
            </a:r>
          </a:p>
          <a:p>
            <a:pPr algn="just"/>
            <a:r>
              <a:rPr lang="fr-FR" dirty="0">
                <a:sym typeface="Wingdings" panose="05000000000000000000" pitchFamily="2" charset="2"/>
              </a:rPr>
              <a:t>Le commerce extérieur et les marchés internationaux</a:t>
            </a:r>
          </a:p>
          <a:p>
            <a:pPr algn="just"/>
            <a:r>
              <a:rPr lang="fr-FR" dirty="0">
                <a:sym typeface="Wingdings" panose="05000000000000000000" pitchFamily="2" charset="2"/>
              </a:rPr>
              <a:t>La concurrence internationale avec des reprises décalées</a:t>
            </a:r>
          </a:p>
          <a:p>
            <a:pPr algn="just"/>
            <a:r>
              <a:rPr lang="fr-FR" dirty="0">
                <a:sym typeface="Wingdings" panose="05000000000000000000" pitchFamily="2" charset="2"/>
              </a:rPr>
              <a:t>Une visibilité à court-terme pour de nombreux secteurs (projection à fin 2020 au mieux)</a:t>
            </a:r>
          </a:p>
          <a:p>
            <a:pPr algn="just"/>
            <a:r>
              <a:rPr lang="fr-FR" dirty="0">
                <a:sym typeface="Wingdings" panose="05000000000000000000" pitchFamily="2" charset="2"/>
              </a:rPr>
              <a:t>Accès au PGE, PGES</a:t>
            </a:r>
          </a:p>
          <a:p>
            <a:pPr algn="just"/>
            <a:r>
              <a:rPr lang="fr-FR" dirty="0">
                <a:sym typeface="Wingdings" panose="05000000000000000000" pitchFamily="2" charset="2"/>
              </a:rPr>
              <a:t>Reprise de la consommation des ménages, de manière plus globale quel comportement attendre des ménages (maintien des nouvelles habitudes, reprise, peur, stress…)</a:t>
            </a:r>
          </a:p>
          <a:p>
            <a:pPr algn="just"/>
            <a:r>
              <a:rPr lang="fr-FR" dirty="0">
                <a:sym typeface="Wingdings" panose="05000000000000000000" pitchFamily="2" charset="2"/>
              </a:rPr>
              <a:t>Retour à leur poste des actifs en emploi (garde d’enfants, personnes fragiles…) et donc autant de compétences possiblement non disponibles</a:t>
            </a:r>
          </a:p>
          <a:p>
            <a:pPr lvl="1" algn="just">
              <a:buFont typeface="Wingdings" panose="05000000000000000000" pitchFamily="2" charset="2"/>
              <a:buChar char="è"/>
            </a:pPr>
            <a:endParaRPr lang="fr-FR" dirty="0">
              <a:solidFill>
                <a:srgbClr val="4BACC6"/>
              </a:solidFill>
            </a:endParaRPr>
          </a:p>
          <a:p>
            <a:pPr marL="457200" lvl="1" indent="0" algn="just">
              <a:buFont typeface="Arial" panose="020B0604020202020204" pitchFamily="34" charset="0"/>
              <a:buNone/>
            </a:pPr>
            <a:endParaRPr lang="fr-FR" dirty="0">
              <a:solidFill>
                <a:srgbClr val="4BACC6"/>
              </a:solidFill>
            </a:endParaRPr>
          </a:p>
        </p:txBody>
      </p:sp>
    </p:spTree>
    <p:extLst>
      <p:ext uri="{BB962C8B-B14F-4D97-AF65-F5344CB8AC3E}">
        <p14:creationId xmlns:p14="http://schemas.microsoft.com/office/powerpoint/2010/main" val="1492534414"/>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2735</TotalTime>
  <Words>1115</Words>
  <Application>Microsoft Office PowerPoint</Application>
  <PresentationFormat>Grand écran</PresentationFormat>
  <Paragraphs>154</Paragraphs>
  <Slides>9</Slides>
  <Notes>5</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9</vt:i4>
      </vt:variant>
    </vt:vector>
  </HeadingPairs>
  <TitlesOfParts>
    <vt:vector size="14" baseType="lpstr">
      <vt:lpstr>Arial</vt:lpstr>
      <vt:lpstr>Calibri</vt:lpstr>
      <vt:lpstr>Calibri Light</vt:lpstr>
      <vt:lpstr>Wingdings</vt:lpstr>
      <vt:lpstr>Thème Office</vt:lpstr>
      <vt:lpstr>POINT sur l'Économie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David FRACHISSE</dc:creator>
  <cp:lastModifiedBy>David FRACHISSE</cp:lastModifiedBy>
  <cp:revision>194</cp:revision>
  <dcterms:created xsi:type="dcterms:W3CDTF">2020-03-18T06:08:36Z</dcterms:created>
  <dcterms:modified xsi:type="dcterms:W3CDTF">2020-07-23T09:17:50Z</dcterms:modified>
</cp:coreProperties>
</file>