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92" r:id="rId3"/>
    <p:sldId id="305" r:id="rId4"/>
    <p:sldId id="262" r:id="rId5"/>
    <p:sldId id="298" r:id="rId6"/>
    <p:sldId id="302" r:id="rId7"/>
    <p:sldId id="282" r:id="rId8"/>
    <p:sldId id="297" r:id="rId9"/>
    <p:sldId id="283" r:id="rId10"/>
    <p:sldId id="285" r:id="rId11"/>
    <p:sldId id="303" r:id="rId12"/>
    <p:sldId id="304" r:id="rId13"/>
    <p:sldId id="274" r:id="rId14"/>
    <p:sldId id="306" r:id="rId15"/>
    <p:sldId id="293" r:id="rId16"/>
    <p:sldId id="300" r:id="rId17"/>
    <p:sldId id="301" r:id="rId18"/>
    <p:sldId id="311" r:id="rId19"/>
    <p:sldId id="299" r:id="rId20"/>
    <p:sldId id="273" r:id="rId21"/>
    <p:sldId id="264" r:id="rId22"/>
    <p:sldId id="307" r:id="rId23"/>
    <p:sldId id="268" r:id="rId24"/>
    <p:sldId id="312" r:id="rId25"/>
    <p:sldId id="266" r:id="rId26"/>
    <p:sldId id="294" r:id="rId27"/>
    <p:sldId id="309" r:id="rId28"/>
    <p:sldId id="271" r:id="rId29"/>
    <p:sldId id="270" r:id="rId30"/>
    <p:sldId id="310" r:id="rId31"/>
    <p:sldId id="272" r:id="rId32"/>
    <p:sldId id="295" r:id="rId33"/>
    <p:sldId id="296" r:id="rId34"/>
    <p:sldId id="287" r:id="rId35"/>
    <p:sldId id="288"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FRACHISSE" initials="DF" lastIdx="1" clrIdx="0">
    <p:extLst>
      <p:ext uri="{19B8F6BF-5375-455C-9EA6-DF929625EA0E}">
        <p15:presenceInfo xmlns:p15="http://schemas.microsoft.com/office/powerpoint/2012/main" userId="S-1-5-21-3487836307-513025438-2271039551-11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ACC6"/>
    <a:srgbClr val="4A6A7E"/>
    <a:srgbClr val="6C6D71"/>
    <a:srgbClr val="00BC00"/>
    <a:srgbClr val="1EBC32"/>
    <a:srgbClr val="C8CD00"/>
    <a:srgbClr val="00CC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7" autoAdjust="0"/>
    <p:restoredTop sz="76712" autoAdjust="0"/>
  </p:normalViewPr>
  <p:slideViewPr>
    <p:cSldViewPr snapToGrid="0">
      <p:cViewPr varScale="1">
        <p:scale>
          <a:sx n="66" d="100"/>
          <a:sy n="66" d="100"/>
        </p:scale>
        <p:origin x="691" y="5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3134"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43E5B6-FAC3-43C5-BD37-2937A11BD852}" type="datetimeFigureOut">
              <a:rPr lang="fr-FR" smtClean="0"/>
              <a:t>29/10/2020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D78778-DCCC-423E-B330-9232BF29D0E5}" type="slidenum">
              <a:rPr lang="fr-FR" smtClean="0"/>
              <a:t>‹N°›</a:t>
            </a:fld>
            <a:endParaRPr lang="fr-FR"/>
          </a:p>
        </p:txBody>
      </p:sp>
    </p:spTree>
    <p:extLst>
      <p:ext uri="{BB962C8B-B14F-4D97-AF65-F5344CB8AC3E}">
        <p14:creationId xmlns:p14="http://schemas.microsoft.com/office/powerpoint/2010/main" val="1873624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2</a:t>
            </a:fld>
            <a:endParaRPr lang="fr-FR"/>
          </a:p>
        </p:txBody>
      </p:sp>
    </p:spTree>
    <p:extLst>
      <p:ext uri="{BB962C8B-B14F-4D97-AF65-F5344CB8AC3E}">
        <p14:creationId xmlns:p14="http://schemas.microsoft.com/office/powerpoint/2010/main" val="1838037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4</a:t>
            </a:fld>
            <a:endParaRPr lang="fr-FR"/>
          </a:p>
        </p:txBody>
      </p:sp>
    </p:spTree>
    <p:extLst>
      <p:ext uri="{BB962C8B-B14F-4D97-AF65-F5344CB8AC3E}">
        <p14:creationId xmlns:p14="http://schemas.microsoft.com/office/powerpoint/2010/main" val="2650508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5</a:t>
            </a:fld>
            <a:endParaRPr lang="fr-FR"/>
          </a:p>
        </p:txBody>
      </p:sp>
    </p:spTree>
    <p:extLst>
      <p:ext uri="{BB962C8B-B14F-4D97-AF65-F5344CB8AC3E}">
        <p14:creationId xmlns:p14="http://schemas.microsoft.com/office/powerpoint/2010/main" val="2674359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6</a:t>
            </a:fld>
            <a:endParaRPr lang="fr-FR"/>
          </a:p>
        </p:txBody>
      </p:sp>
    </p:spTree>
    <p:extLst>
      <p:ext uri="{BB962C8B-B14F-4D97-AF65-F5344CB8AC3E}">
        <p14:creationId xmlns:p14="http://schemas.microsoft.com/office/powerpoint/2010/main" val="918871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7</a:t>
            </a:fld>
            <a:endParaRPr lang="fr-FR"/>
          </a:p>
        </p:txBody>
      </p:sp>
    </p:spTree>
    <p:extLst>
      <p:ext uri="{BB962C8B-B14F-4D97-AF65-F5344CB8AC3E}">
        <p14:creationId xmlns:p14="http://schemas.microsoft.com/office/powerpoint/2010/main" val="363749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8</a:t>
            </a:fld>
            <a:endParaRPr lang="fr-FR"/>
          </a:p>
        </p:txBody>
      </p:sp>
    </p:spTree>
    <p:extLst>
      <p:ext uri="{BB962C8B-B14F-4D97-AF65-F5344CB8AC3E}">
        <p14:creationId xmlns:p14="http://schemas.microsoft.com/office/powerpoint/2010/main" val="1106425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9</a:t>
            </a:fld>
            <a:endParaRPr lang="fr-FR"/>
          </a:p>
        </p:txBody>
      </p:sp>
    </p:spTree>
    <p:extLst>
      <p:ext uri="{BB962C8B-B14F-4D97-AF65-F5344CB8AC3E}">
        <p14:creationId xmlns:p14="http://schemas.microsoft.com/office/powerpoint/2010/main" val="34521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10</a:t>
            </a:fld>
            <a:endParaRPr lang="fr-FR"/>
          </a:p>
        </p:txBody>
      </p:sp>
    </p:spTree>
    <p:extLst>
      <p:ext uri="{BB962C8B-B14F-4D97-AF65-F5344CB8AC3E}">
        <p14:creationId xmlns:p14="http://schemas.microsoft.com/office/powerpoint/2010/main" val="2953245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11</a:t>
            </a:fld>
            <a:endParaRPr lang="fr-FR"/>
          </a:p>
        </p:txBody>
      </p:sp>
    </p:spTree>
    <p:extLst>
      <p:ext uri="{BB962C8B-B14F-4D97-AF65-F5344CB8AC3E}">
        <p14:creationId xmlns:p14="http://schemas.microsoft.com/office/powerpoint/2010/main" val="1241899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Raddiation</a:t>
            </a:r>
            <a:r>
              <a:rPr lang="fr-FR" dirty="0"/>
              <a:t> dans graph</a:t>
            </a:r>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12</a:t>
            </a:fld>
            <a:endParaRPr lang="fr-FR"/>
          </a:p>
        </p:txBody>
      </p:sp>
    </p:spTree>
    <p:extLst>
      <p:ext uri="{BB962C8B-B14F-4D97-AF65-F5344CB8AC3E}">
        <p14:creationId xmlns:p14="http://schemas.microsoft.com/office/powerpoint/2010/main" val="3244635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13</a:t>
            </a:fld>
            <a:endParaRPr lang="fr-FR"/>
          </a:p>
        </p:txBody>
      </p:sp>
    </p:spTree>
    <p:extLst>
      <p:ext uri="{BB962C8B-B14F-4D97-AF65-F5344CB8AC3E}">
        <p14:creationId xmlns:p14="http://schemas.microsoft.com/office/powerpoint/2010/main" val="3656256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15</a:t>
            </a:fld>
            <a:endParaRPr lang="fr-FR"/>
          </a:p>
        </p:txBody>
      </p:sp>
    </p:spTree>
    <p:extLst>
      <p:ext uri="{BB962C8B-B14F-4D97-AF65-F5344CB8AC3E}">
        <p14:creationId xmlns:p14="http://schemas.microsoft.com/office/powerpoint/2010/main" val="3157734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16</a:t>
            </a:fld>
            <a:endParaRPr lang="fr-FR"/>
          </a:p>
        </p:txBody>
      </p:sp>
    </p:spTree>
    <p:extLst>
      <p:ext uri="{BB962C8B-B14F-4D97-AF65-F5344CB8AC3E}">
        <p14:creationId xmlns:p14="http://schemas.microsoft.com/office/powerpoint/2010/main" val="659215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17</a:t>
            </a:fld>
            <a:endParaRPr lang="fr-FR"/>
          </a:p>
        </p:txBody>
      </p:sp>
    </p:spTree>
    <p:extLst>
      <p:ext uri="{BB962C8B-B14F-4D97-AF65-F5344CB8AC3E}">
        <p14:creationId xmlns:p14="http://schemas.microsoft.com/office/powerpoint/2010/main" val="2598103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18</a:t>
            </a:fld>
            <a:endParaRPr lang="fr-FR"/>
          </a:p>
        </p:txBody>
      </p:sp>
    </p:spTree>
    <p:extLst>
      <p:ext uri="{BB962C8B-B14F-4D97-AF65-F5344CB8AC3E}">
        <p14:creationId xmlns:p14="http://schemas.microsoft.com/office/powerpoint/2010/main" val="3977411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19</a:t>
            </a:fld>
            <a:endParaRPr lang="fr-FR"/>
          </a:p>
        </p:txBody>
      </p:sp>
    </p:spTree>
    <p:extLst>
      <p:ext uri="{BB962C8B-B14F-4D97-AF65-F5344CB8AC3E}">
        <p14:creationId xmlns:p14="http://schemas.microsoft.com/office/powerpoint/2010/main" val="1526245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20</a:t>
            </a:fld>
            <a:endParaRPr lang="fr-FR"/>
          </a:p>
        </p:txBody>
      </p:sp>
    </p:spTree>
    <p:extLst>
      <p:ext uri="{BB962C8B-B14F-4D97-AF65-F5344CB8AC3E}">
        <p14:creationId xmlns:p14="http://schemas.microsoft.com/office/powerpoint/2010/main" val="2701790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22</a:t>
            </a:fld>
            <a:endParaRPr lang="fr-FR"/>
          </a:p>
        </p:txBody>
      </p:sp>
    </p:spTree>
    <p:extLst>
      <p:ext uri="{BB962C8B-B14F-4D97-AF65-F5344CB8AC3E}">
        <p14:creationId xmlns:p14="http://schemas.microsoft.com/office/powerpoint/2010/main" val="925213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23</a:t>
            </a:fld>
            <a:endParaRPr lang="fr-FR"/>
          </a:p>
        </p:txBody>
      </p:sp>
    </p:spTree>
    <p:extLst>
      <p:ext uri="{BB962C8B-B14F-4D97-AF65-F5344CB8AC3E}">
        <p14:creationId xmlns:p14="http://schemas.microsoft.com/office/powerpoint/2010/main" val="3137296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24</a:t>
            </a:fld>
            <a:endParaRPr lang="fr-FR"/>
          </a:p>
        </p:txBody>
      </p:sp>
    </p:spTree>
    <p:extLst>
      <p:ext uri="{BB962C8B-B14F-4D97-AF65-F5344CB8AC3E}">
        <p14:creationId xmlns:p14="http://schemas.microsoft.com/office/powerpoint/2010/main" val="2841634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25</a:t>
            </a:fld>
            <a:endParaRPr lang="fr-FR"/>
          </a:p>
        </p:txBody>
      </p:sp>
    </p:spTree>
    <p:extLst>
      <p:ext uri="{BB962C8B-B14F-4D97-AF65-F5344CB8AC3E}">
        <p14:creationId xmlns:p14="http://schemas.microsoft.com/office/powerpoint/2010/main" val="285333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28</a:t>
            </a:fld>
            <a:endParaRPr lang="fr-FR"/>
          </a:p>
        </p:txBody>
      </p:sp>
    </p:spTree>
    <p:extLst>
      <p:ext uri="{BB962C8B-B14F-4D97-AF65-F5344CB8AC3E}">
        <p14:creationId xmlns:p14="http://schemas.microsoft.com/office/powerpoint/2010/main" val="657690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29</a:t>
            </a:fld>
            <a:endParaRPr lang="fr-FR"/>
          </a:p>
        </p:txBody>
      </p:sp>
    </p:spTree>
    <p:extLst>
      <p:ext uri="{BB962C8B-B14F-4D97-AF65-F5344CB8AC3E}">
        <p14:creationId xmlns:p14="http://schemas.microsoft.com/office/powerpoint/2010/main" val="1363841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30</a:t>
            </a:fld>
            <a:endParaRPr lang="fr-FR"/>
          </a:p>
        </p:txBody>
      </p:sp>
    </p:spTree>
    <p:extLst>
      <p:ext uri="{BB962C8B-B14F-4D97-AF65-F5344CB8AC3E}">
        <p14:creationId xmlns:p14="http://schemas.microsoft.com/office/powerpoint/2010/main" val="2530280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32</a:t>
            </a:fld>
            <a:endParaRPr lang="fr-FR"/>
          </a:p>
        </p:txBody>
      </p:sp>
    </p:spTree>
    <p:extLst>
      <p:ext uri="{BB962C8B-B14F-4D97-AF65-F5344CB8AC3E}">
        <p14:creationId xmlns:p14="http://schemas.microsoft.com/office/powerpoint/2010/main" val="26325477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D78778-DCCC-423E-B330-9232BF29D0E5}" type="slidenum">
              <a:rPr lang="fr-FR" smtClean="0"/>
              <a:t>35</a:t>
            </a:fld>
            <a:endParaRPr lang="fr-FR"/>
          </a:p>
        </p:txBody>
      </p:sp>
    </p:spTree>
    <p:extLst>
      <p:ext uri="{BB962C8B-B14F-4D97-AF65-F5344CB8AC3E}">
        <p14:creationId xmlns:p14="http://schemas.microsoft.com/office/powerpoint/2010/main" val="32241892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CB3384-97C0-42A4-AB60-5BE4AB46F558}"/>
              </a:ext>
            </a:extLst>
          </p:cNvPr>
          <p:cNvSpPr>
            <a:spLocks noGrp="1"/>
          </p:cNvSpPr>
          <p:nvPr>
            <p:ph type="ctrTitle"/>
          </p:nvPr>
        </p:nvSpPr>
        <p:spPr>
          <a:xfrm>
            <a:off x="1524000" y="1122363"/>
            <a:ext cx="9144000" cy="2387600"/>
          </a:xfrm>
        </p:spPr>
        <p:txBody>
          <a:bodyPr anchor="b"/>
          <a:lstStyle>
            <a:lvl1pPr algn="ctr">
              <a:defRPr sz="6000" cap="all" baseline="0"/>
            </a:lvl1pPr>
          </a:lstStyle>
          <a:p>
            <a:r>
              <a:rPr lang="fr-FR" dirty="0"/>
              <a:t>Modifiez le style du titre</a:t>
            </a:r>
          </a:p>
        </p:txBody>
      </p:sp>
      <p:sp>
        <p:nvSpPr>
          <p:cNvPr id="3" name="Sous-titre 2">
            <a:extLst>
              <a:ext uri="{FF2B5EF4-FFF2-40B4-BE49-F238E27FC236}">
                <a16:creationId xmlns:a16="http://schemas.microsoft.com/office/drawing/2014/main" id="{EC09C754-752E-4DEA-AD0D-C7D0D8D077F5}"/>
              </a:ext>
            </a:extLst>
          </p:cNvPr>
          <p:cNvSpPr>
            <a:spLocks noGrp="1"/>
          </p:cNvSpPr>
          <p:nvPr>
            <p:ph type="subTitle" idx="1"/>
          </p:nvPr>
        </p:nvSpPr>
        <p:spPr>
          <a:xfrm>
            <a:off x="1524000" y="3602038"/>
            <a:ext cx="9144000" cy="1655762"/>
          </a:xfrm>
        </p:spPr>
        <p:txBody>
          <a:bodyPr>
            <a:normAutofit/>
          </a:bodyPr>
          <a:lstStyle>
            <a:lvl1pPr marL="0" indent="0" algn="ctr">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4" name="Espace réservé de la date 3">
            <a:extLst>
              <a:ext uri="{FF2B5EF4-FFF2-40B4-BE49-F238E27FC236}">
                <a16:creationId xmlns:a16="http://schemas.microsoft.com/office/drawing/2014/main" id="{C0BD60EA-2EC5-4F35-A384-75088D6E1BD1}"/>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D67251FA-DF8F-4E16-BE4F-FFC1C469F02C}"/>
              </a:ext>
            </a:extLst>
          </p:cNvPr>
          <p:cNvSpPr>
            <a:spLocks noGrp="1"/>
          </p:cNvSpPr>
          <p:nvPr>
            <p:ph type="ftr" sz="quarter" idx="11"/>
          </p:nvPr>
        </p:nvSpPr>
        <p:spPr/>
        <p:txBody>
          <a:bodyPr/>
          <a:lstStyle/>
          <a:p>
            <a:r>
              <a:rPr lang="fr-FR"/>
              <a:t>NOM DE L'ETUDE OU DE L'ACTION</a:t>
            </a:r>
          </a:p>
        </p:txBody>
      </p:sp>
      <p:sp>
        <p:nvSpPr>
          <p:cNvPr id="6" name="Espace réservé du numéro de diapositive 5">
            <a:extLst>
              <a:ext uri="{FF2B5EF4-FFF2-40B4-BE49-F238E27FC236}">
                <a16:creationId xmlns:a16="http://schemas.microsoft.com/office/drawing/2014/main" id="{034BE028-9128-4AFE-9B12-9654EE33B7E0}"/>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10" name="Groupe 9">
            <a:extLst>
              <a:ext uri="{FF2B5EF4-FFF2-40B4-BE49-F238E27FC236}">
                <a16:creationId xmlns:a16="http://schemas.microsoft.com/office/drawing/2014/main" id="{FFF4DC51-F4E2-4A61-8F85-50E0748F11E1}"/>
              </a:ext>
            </a:extLst>
          </p:cNvPr>
          <p:cNvGrpSpPr/>
          <p:nvPr userDrawn="1"/>
        </p:nvGrpSpPr>
        <p:grpSpPr>
          <a:xfrm>
            <a:off x="4478136" y="136525"/>
            <a:ext cx="3223027" cy="1576388"/>
            <a:chOff x="5029200" y="0"/>
            <a:chExt cx="3223027" cy="1576388"/>
          </a:xfrm>
        </p:grpSpPr>
        <p:pic>
          <p:nvPicPr>
            <p:cNvPr id="11" name="Picture 2" descr="Elo - Emplois Loire Observatoire">
              <a:extLst>
                <a:ext uri="{FF2B5EF4-FFF2-40B4-BE49-F238E27FC236}">
                  <a16:creationId xmlns:a16="http://schemas.microsoft.com/office/drawing/2014/main" id="{5D333435-018D-490E-9DD7-A51451009D2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D2F19058-5C47-4997-B52E-3C247BDD3D92}"/>
                </a:ext>
              </a:extLst>
            </p:cNvPr>
            <p:cNvSpPr txBox="1"/>
            <p:nvPr userDrawn="1"/>
          </p:nvSpPr>
          <p:spPr>
            <a:xfrm>
              <a:off x="5672738" y="1114723"/>
              <a:ext cx="2579489" cy="461665"/>
            </a:xfrm>
            <a:prstGeom prst="rect">
              <a:avLst/>
            </a:prstGeom>
            <a:noFill/>
          </p:spPr>
          <p:txBody>
            <a:bodyPr wrap="none" rtlCol="0">
              <a:spAutoFit/>
            </a:bodyPr>
            <a:lstStyle/>
            <a:p>
              <a:r>
                <a:rPr lang="fr-FR" sz="2400" b="1" dirty="0">
                  <a:solidFill>
                    <a:srgbClr val="6C6D71"/>
                  </a:solidFill>
                </a:rPr>
                <a:t>Observer</a:t>
              </a:r>
              <a:r>
                <a:rPr lang="fr-FR" sz="2400" b="1" dirty="0"/>
                <a:t> </a:t>
              </a:r>
              <a:r>
                <a:rPr lang="fr-FR" sz="2400" b="1" dirty="0">
                  <a:solidFill>
                    <a:srgbClr val="4A6A7E"/>
                  </a:solidFill>
                </a:rPr>
                <a:t>pour agir</a:t>
              </a:r>
            </a:p>
          </p:txBody>
        </p:sp>
      </p:grpSp>
    </p:spTree>
    <p:extLst>
      <p:ext uri="{BB962C8B-B14F-4D97-AF65-F5344CB8AC3E}">
        <p14:creationId xmlns:p14="http://schemas.microsoft.com/office/powerpoint/2010/main" val="3516257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9DC154-1C54-47A3-A238-D36A3371C75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FCCA9DE-E48C-4DB9-8F1F-9F978AE8F2F9}"/>
              </a:ext>
            </a:extLst>
          </p:cNvPr>
          <p:cNvSpPr>
            <a:spLocks noGrp="1"/>
          </p:cNvSpPr>
          <p:nvPr>
            <p:ph idx="1"/>
          </p:nvPr>
        </p:nvSpPr>
        <p:spPr/>
        <p:txBody>
          <a:bodyPr/>
          <a:lstStyle>
            <a:lvl1pPr>
              <a:defRPr>
                <a:solidFill>
                  <a:srgbClr val="6C6D71"/>
                </a:solidFill>
              </a:defRPr>
            </a:lvl1pPr>
            <a:lvl2pPr>
              <a:defRPr>
                <a:solidFill>
                  <a:srgbClr val="6C6D71"/>
                </a:solidFill>
              </a:defRPr>
            </a:lvl2pPr>
            <a:lvl3pPr>
              <a:defRPr>
                <a:solidFill>
                  <a:srgbClr val="6C6D71"/>
                </a:solidFill>
              </a:defRPr>
            </a:lvl3pPr>
            <a:lvl4pPr>
              <a:defRPr>
                <a:solidFill>
                  <a:srgbClr val="6C6D71"/>
                </a:solidFill>
              </a:defRPr>
            </a:lvl4pPr>
            <a:lvl5pPr>
              <a:defRPr>
                <a:solidFill>
                  <a:srgbClr val="6C6D7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6975A2C2-6ED6-4BB0-955E-85FDD6F07AA0}"/>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7D608330-2755-4A42-AE27-B32EDF8AB878}"/>
              </a:ext>
            </a:extLst>
          </p:cNvPr>
          <p:cNvSpPr>
            <a:spLocks noGrp="1"/>
          </p:cNvSpPr>
          <p:nvPr>
            <p:ph type="ftr" sz="quarter" idx="11"/>
          </p:nvPr>
        </p:nvSpPr>
        <p:spPr>
          <a:solidFill>
            <a:srgbClr val="6C6D71"/>
          </a:solidFill>
        </p:spPr>
        <p:txBody>
          <a:bodyPr/>
          <a:lstStyle/>
          <a:p>
            <a:r>
              <a:rPr lang="fr-FR"/>
              <a:t>NOM DE L'ETUDE OU DE L'ACTION</a:t>
            </a:r>
            <a:endParaRPr lang="fr-FR" dirty="0"/>
          </a:p>
        </p:txBody>
      </p:sp>
      <p:sp>
        <p:nvSpPr>
          <p:cNvPr id="6" name="Espace réservé du numéro de diapositive 5">
            <a:extLst>
              <a:ext uri="{FF2B5EF4-FFF2-40B4-BE49-F238E27FC236}">
                <a16:creationId xmlns:a16="http://schemas.microsoft.com/office/drawing/2014/main" id="{97F48E8D-7FBF-4839-937F-0E5487D41B72}"/>
              </a:ext>
            </a:extLst>
          </p:cNvPr>
          <p:cNvSpPr>
            <a:spLocks noGrp="1"/>
          </p:cNvSpPr>
          <p:nvPr>
            <p:ph type="sldNum" sz="quarter" idx="12"/>
          </p:nvPr>
        </p:nvSpPr>
        <p:spPr>
          <a:solidFill>
            <a:srgbClr val="1EBC32"/>
          </a:solidFill>
        </p:spPr>
        <p:txBody>
          <a:bodyPr/>
          <a:lstStyle/>
          <a:p>
            <a:fld id="{FEE93B5A-22E7-4ADD-91D5-441D0950230A}" type="slidenum">
              <a:rPr lang="fr-FR" smtClean="0"/>
              <a:t>‹N°›</a:t>
            </a:fld>
            <a:endParaRPr lang="fr-FR" dirty="0"/>
          </a:p>
        </p:txBody>
      </p:sp>
      <p:grpSp>
        <p:nvGrpSpPr>
          <p:cNvPr id="7" name="Groupe 6">
            <a:extLst>
              <a:ext uri="{FF2B5EF4-FFF2-40B4-BE49-F238E27FC236}">
                <a16:creationId xmlns:a16="http://schemas.microsoft.com/office/drawing/2014/main" id="{39734347-E246-4336-9706-E67E53D43B98}"/>
              </a:ext>
            </a:extLst>
          </p:cNvPr>
          <p:cNvGrpSpPr>
            <a:grpSpLocks noChangeAspect="1"/>
          </p:cNvGrpSpPr>
          <p:nvPr userDrawn="1"/>
        </p:nvGrpSpPr>
        <p:grpSpPr>
          <a:xfrm>
            <a:off x="8610600" y="449125"/>
            <a:ext cx="2708533" cy="1309032"/>
            <a:chOff x="5029200" y="0"/>
            <a:chExt cx="3321794" cy="1605427"/>
          </a:xfrm>
        </p:grpSpPr>
        <p:pic>
          <p:nvPicPr>
            <p:cNvPr id="8" name="Picture 2" descr="Elo - Emplois Loire Observatoire">
              <a:extLst>
                <a:ext uri="{FF2B5EF4-FFF2-40B4-BE49-F238E27FC236}">
                  <a16:creationId xmlns:a16="http://schemas.microsoft.com/office/drawing/2014/main" id="{2391103E-6FC2-4D90-8C2B-636F0BF97CA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A83236D7-DCCF-4768-A1FD-BABC7ED19467}"/>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1140385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07814-A0A3-466D-80EA-14314460213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A583B3-6E7E-4CEC-84DA-C0E2DD8FE6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4" name="Espace réservé de la date 3">
            <a:extLst>
              <a:ext uri="{FF2B5EF4-FFF2-40B4-BE49-F238E27FC236}">
                <a16:creationId xmlns:a16="http://schemas.microsoft.com/office/drawing/2014/main" id="{FFF3AEA4-4CF9-41F0-8AB0-5896FE0FF789}"/>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B61A98D9-C878-416E-BDCB-07BAC4FE92E2}"/>
              </a:ext>
            </a:extLst>
          </p:cNvPr>
          <p:cNvSpPr>
            <a:spLocks noGrp="1"/>
          </p:cNvSpPr>
          <p:nvPr>
            <p:ph type="ftr" sz="quarter" idx="11"/>
          </p:nvPr>
        </p:nvSpPr>
        <p:spPr/>
        <p:txBody>
          <a:bodyPr/>
          <a:lstStyle/>
          <a:p>
            <a:r>
              <a:rPr lang="fr-FR"/>
              <a:t>NOM DE L'ETUDE OU DE L'ACTION</a:t>
            </a:r>
          </a:p>
        </p:txBody>
      </p:sp>
      <p:sp>
        <p:nvSpPr>
          <p:cNvPr id="6" name="Espace réservé du numéro de diapositive 5">
            <a:extLst>
              <a:ext uri="{FF2B5EF4-FFF2-40B4-BE49-F238E27FC236}">
                <a16:creationId xmlns:a16="http://schemas.microsoft.com/office/drawing/2014/main" id="{66CF4D16-55E8-4B9E-8D2D-9D992DBAE102}"/>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8" name="Groupe 7">
            <a:extLst>
              <a:ext uri="{FF2B5EF4-FFF2-40B4-BE49-F238E27FC236}">
                <a16:creationId xmlns:a16="http://schemas.microsoft.com/office/drawing/2014/main" id="{925B8DB3-971C-4253-B62B-E1969555DDB4}"/>
              </a:ext>
            </a:extLst>
          </p:cNvPr>
          <p:cNvGrpSpPr/>
          <p:nvPr userDrawn="1"/>
        </p:nvGrpSpPr>
        <p:grpSpPr>
          <a:xfrm>
            <a:off x="4478136" y="136525"/>
            <a:ext cx="3223027" cy="1576388"/>
            <a:chOff x="5029200" y="0"/>
            <a:chExt cx="3223027" cy="1576388"/>
          </a:xfrm>
        </p:grpSpPr>
        <p:pic>
          <p:nvPicPr>
            <p:cNvPr id="1026" name="Picture 2" descr="Elo - Emplois Loire Observatoire">
              <a:extLst>
                <a:ext uri="{FF2B5EF4-FFF2-40B4-BE49-F238E27FC236}">
                  <a16:creationId xmlns:a16="http://schemas.microsoft.com/office/drawing/2014/main" id="{FA22054B-AE78-4384-A00D-1816BADC17D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2952F603-6808-4CD4-AB5E-AFD4FCDE3451}"/>
                </a:ext>
              </a:extLst>
            </p:cNvPr>
            <p:cNvSpPr txBox="1"/>
            <p:nvPr userDrawn="1"/>
          </p:nvSpPr>
          <p:spPr>
            <a:xfrm>
              <a:off x="5672738" y="1114723"/>
              <a:ext cx="2579489" cy="461665"/>
            </a:xfrm>
            <a:prstGeom prst="rect">
              <a:avLst/>
            </a:prstGeom>
            <a:noFill/>
          </p:spPr>
          <p:txBody>
            <a:bodyPr wrap="none" rtlCol="0">
              <a:spAutoFit/>
            </a:bodyPr>
            <a:lstStyle/>
            <a:p>
              <a:r>
                <a:rPr lang="fr-FR" sz="2400" b="1" dirty="0">
                  <a:solidFill>
                    <a:schemeClr val="bg1">
                      <a:lumMod val="50000"/>
                    </a:schemeClr>
                  </a:solidFill>
                </a:rPr>
                <a:t>Observer</a:t>
              </a:r>
              <a:r>
                <a:rPr lang="fr-FR" sz="2400" b="1" dirty="0"/>
                <a:t> </a:t>
              </a:r>
              <a:r>
                <a:rPr lang="fr-FR" sz="2400" b="1" dirty="0">
                  <a:solidFill>
                    <a:srgbClr val="4A6A7E"/>
                  </a:solidFill>
                </a:rPr>
                <a:t>pour agir</a:t>
              </a:r>
            </a:p>
          </p:txBody>
        </p:sp>
      </p:grpSp>
    </p:spTree>
    <p:extLst>
      <p:ext uri="{BB962C8B-B14F-4D97-AF65-F5344CB8AC3E}">
        <p14:creationId xmlns:p14="http://schemas.microsoft.com/office/powerpoint/2010/main" val="4159929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FC9EB2-1567-494B-9846-1D9EF25D57D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39DF7A9-90C5-4C94-9F24-CFE97DA1E3CD}"/>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F5DFC6D-A07C-49BC-B376-2BC3C30DD09F}"/>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850886B-BD95-459A-9820-67AE34FEF9B6}"/>
              </a:ext>
            </a:extLst>
          </p:cNvPr>
          <p:cNvSpPr>
            <a:spLocks noGrp="1"/>
          </p:cNvSpPr>
          <p:nvPr>
            <p:ph type="dt" sz="half" idx="10"/>
          </p:nvPr>
        </p:nvSpPr>
        <p:spPr/>
        <p:txBody>
          <a:bodyPr/>
          <a:lstStyle/>
          <a:p>
            <a:r>
              <a:rPr lang="fr-FR"/>
              <a:t>18/03/2020</a:t>
            </a:r>
          </a:p>
        </p:txBody>
      </p:sp>
      <p:sp>
        <p:nvSpPr>
          <p:cNvPr id="6" name="Espace réservé du pied de page 5">
            <a:extLst>
              <a:ext uri="{FF2B5EF4-FFF2-40B4-BE49-F238E27FC236}">
                <a16:creationId xmlns:a16="http://schemas.microsoft.com/office/drawing/2014/main" id="{D651C8BB-2E95-42DE-9F4F-7B96A6F01E56}"/>
              </a:ext>
            </a:extLst>
          </p:cNvPr>
          <p:cNvSpPr>
            <a:spLocks noGrp="1"/>
          </p:cNvSpPr>
          <p:nvPr>
            <p:ph type="ftr" sz="quarter" idx="11"/>
          </p:nvPr>
        </p:nvSpPr>
        <p:spPr/>
        <p:txBody>
          <a:bodyPr/>
          <a:lstStyle/>
          <a:p>
            <a:r>
              <a:rPr lang="fr-FR"/>
              <a:t>NOM DE L'ETUDE OU DE L'ACTION</a:t>
            </a:r>
          </a:p>
        </p:txBody>
      </p:sp>
      <p:sp>
        <p:nvSpPr>
          <p:cNvPr id="7" name="Espace réservé du numéro de diapositive 6">
            <a:extLst>
              <a:ext uri="{FF2B5EF4-FFF2-40B4-BE49-F238E27FC236}">
                <a16:creationId xmlns:a16="http://schemas.microsoft.com/office/drawing/2014/main" id="{E8D90A58-1FB9-4523-86A6-EDD9D86005A0}"/>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8" name="Groupe 7">
            <a:extLst>
              <a:ext uri="{FF2B5EF4-FFF2-40B4-BE49-F238E27FC236}">
                <a16:creationId xmlns:a16="http://schemas.microsoft.com/office/drawing/2014/main" id="{6979118F-C925-4EA0-AB67-0CAF70DE0777}"/>
              </a:ext>
            </a:extLst>
          </p:cNvPr>
          <p:cNvGrpSpPr>
            <a:grpSpLocks noChangeAspect="1"/>
          </p:cNvGrpSpPr>
          <p:nvPr userDrawn="1"/>
        </p:nvGrpSpPr>
        <p:grpSpPr>
          <a:xfrm>
            <a:off x="8610600" y="449125"/>
            <a:ext cx="2708533" cy="1309032"/>
            <a:chOff x="5029200" y="0"/>
            <a:chExt cx="3321794" cy="1605427"/>
          </a:xfrm>
        </p:grpSpPr>
        <p:pic>
          <p:nvPicPr>
            <p:cNvPr id="9" name="Picture 2" descr="Elo - Emplois Loire Observatoire">
              <a:extLst>
                <a:ext uri="{FF2B5EF4-FFF2-40B4-BE49-F238E27FC236}">
                  <a16:creationId xmlns:a16="http://schemas.microsoft.com/office/drawing/2014/main" id="{B0CF0F0F-5E41-414E-9315-C682687B74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B86FA869-473B-4882-9FF4-ACD28B4ED47F}"/>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3912888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5F83E4-DBF7-4DCB-BA2D-30A844D3DB5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8DD287B-8DC4-4734-B317-6076F551F1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98192E65-80AC-4BD2-8307-EF6AC7311E6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31C736-0038-4D5A-AD2B-BAC2B3D785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A867D7CA-40E0-4D9E-8F91-2265F81A2B79}"/>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5705816-9923-4ED6-BEE0-2EBB00A4E390}"/>
              </a:ext>
            </a:extLst>
          </p:cNvPr>
          <p:cNvSpPr>
            <a:spLocks noGrp="1"/>
          </p:cNvSpPr>
          <p:nvPr>
            <p:ph type="dt" sz="half" idx="10"/>
          </p:nvPr>
        </p:nvSpPr>
        <p:spPr/>
        <p:txBody>
          <a:bodyPr/>
          <a:lstStyle/>
          <a:p>
            <a:r>
              <a:rPr lang="fr-FR"/>
              <a:t>18/03/2020</a:t>
            </a:r>
          </a:p>
        </p:txBody>
      </p:sp>
      <p:sp>
        <p:nvSpPr>
          <p:cNvPr id="8" name="Espace réservé du pied de page 7">
            <a:extLst>
              <a:ext uri="{FF2B5EF4-FFF2-40B4-BE49-F238E27FC236}">
                <a16:creationId xmlns:a16="http://schemas.microsoft.com/office/drawing/2014/main" id="{2863F97E-4C86-491F-89B7-1B8F4A43004F}"/>
              </a:ext>
            </a:extLst>
          </p:cNvPr>
          <p:cNvSpPr>
            <a:spLocks noGrp="1"/>
          </p:cNvSpPr>
          <p:nvPr>
            <p:ph type="ftr" sz="quarter" idx="11"/>
          </p:nvPr>
        </p:nvSpPr>
        <p:spPr/>
        <p:txBody>
          <a:bodyPr/>
          <a:lstStyle/>
          <a:p>
            <a:r>
              <a:rPr lang="fr-FR"/>
              <a:t>NOM DE L'ETUDE OU DE L'ACTION</a:t>
            </a:r>
          </a:p>
        </p:txBody>
      </p:sp>
      <p:sp>
        <p:nvSpPr>
          <p:cNvPr id="9" name="Espace réservé du numéro de diapositive 8">
            <a:extLst>
              <a:ext uri="{FF2B5EF4-FFF2-40B4-BE49-F238E27FC236}">
                <a16:creationId xmlns:a16="http://schemas.microsoft.com/office/drawing/2014/main" id="{164F44D1-3036-4FE4-B520-1F9D53FBF920}"/>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10" name="Groupe 9">
            <a:extLst>
              <a:ext uri="{FF2B5EF4-FFF2-40B4-BE49-F238E27FC236}">
                <a16:creationId xmlns:a16="http://schemas.microsoft.com/office/drawing/2014/main" id="{1E159336-7DB3-4099-BEF7-C50934AF8334}"/>
              </a:ext>
            </a:extLst>
          </p:cNvPr>
          <p:cNvGrpSpPr>
            <a:grpSpLocks noChangeAspect="1"/>
          </p:cNvGrpSpPr>
          <p:nvPr userDrawn="1"/>
        </p:nvGrpSpPr>
        <p:grpSpPr>
          <a:xfrm>
            <a:off x="8610600" y="449125"/>
            <a:ext cx="2708533" cy="1309032"/>
            <a:chOff x="5029200" y="0"/>
            <a:chExt cx="3321794" cy="1605427"/>
          </a:xfrm>
        </p:grpSpPr>
        <p:pic>
          <p:nvPicPr>
            <p:cNvPr id="11" name="Picture 2" descr="Elo - Emplois Loire Observatoire">
              <a:extLst>
                <a:ext uri="{FF2B5EF4-FFF2-40B4-BE49-F238E27FC236}">
                  <a16:creationId xmlns:a16="http://schemas.microsoft.com/office/drawing/2014/main" id="{C9A7B6BB-F2BC-4ED2-9F95-8E98283D12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83C228C0-C1E7-4832-9904-8DCC3C13BAB8}"/>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2102089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EB21C3-BD99-4995-AD71-18D9505BB09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E164C71-B8BC-4565-A6B6-872B262AC0D1}"/>
              </a:ext>
            </a:extLst>
          </p:cNvPr>
          <p:cNvSpPr>
            <a:spLocks noGrp="1"/>
          </p:cNvSpPr>
          <p:nvPr>
            <p:ph type="dt" sz="half" idx="10"/>
          </p:nvPr>
        </p:nvSpPr>
        <p:spPr/>
        <p:txBody>
          <a:bodyPr/>
          <a:lstStyle/>
          <a:p>
            <a:r>
              <a:rPr lang="fr-FR"/>
              <a:t>18/03/2020</a:t>
            </a:r>
          </a:p>
        </p:txBody>
      </p:sp>
      <p:sp>
        <p:nvSpPr>
          <p:cNvPr id="4" name="Espace réservé du pied de page 3">
            <a:extLst>
              <a:ext uri="{FF2B5EF4-FFF2-40B4-BE49-F238E27FC236}">
                <a16:creationId xmlns:a16="http://schemas.microsoft.com/office/drawing/2014/main" id="{60B69AA8-EF1A-46D4-9ADB-19E5DC6CA0DF}"/>
              </a:ext>
            </a:extLst>
          </p:cNvPr>
          <p:cNvSpPr>
            <a:spLocks noGrp="1"/>
          </p:cNvSpPr>
          <p:nvPr>
            <p:ph type="ftr" sz="quarter" idx="11"/>
          </p:nvPr>
        </p:nvSpPr>
        <p:spPr/>
        <p:txBody>
          <a:bodyPr/>
          <a:lstStyle/>
          <a:p>
            <a:r>
              <a:rPr lang="fr-FR"/>
              <a:t>NOM DE L'ETUDE OU DE L'ACTION</a:t>
            </a:r>
          </a:p>
        </p:txBody>
      </p:sp>
      <p:sp>
        <p:nvSpPr>
          <p:cNvPr id="5" name="Espace réservé du numéro de diapositive 4">
            <a:extLst>
              <a:ext uri="{FF2B5EF4-FFF2-40B4-BE49-F238E27FC236}">
                <a16:creationId xmlns:a16="http://schemas.microsoft.com/office/drawing/2014/main" id="{E7FD4A69-EF47-4A68-8290-B02A7E74ADE3}"/>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6" name="Groupe 5">
            <a:extLst>
              <a:ext uri="{FF2B5EF4-FFF2-40B4-BE49-F238E27FC236}">
                <a16:creationId xmlns:a16="http://schemas.microsoft.com/office/drawing/2014/main" id="{E02A30C5-3559-4F67-B60E-6D0605E46F77}"/>
              </a:ext>
            </a:extLst>
          </p:cNvPr>
          <p:cNvGrpSpPr>
            <a:grpSpLocks noChangeAspect="1"/>
          </p:cNvGrpSpPr>
          <p:nvPr userDrawn="1"/>
        </p:nvGrpSpPr>
        <p:grpSpPr>
          <a:xfrm>
            <a:off x="8610600" y="449125"/>
            <a:ext cx="2708533" cy="1309032"/>
            <a:chOff x="5029200" y="0"/>
            <a:chExt cx="3321794" cy="1605427"/>
          </a:xfrm>
        </p:grpSpPr>
        <p:pic>
          <p:nvPicPr>
            <p:cNvPr id="7" name="Picture 2" descr="Elo - Emplois Loire Observatoire">
              <a:extLst>
                <a:ext uri="{FF2B5EF4-FFF2-40B4-BE49-F238E27FC236}">
                  <a16:creationId xmlns:a16="http://schemas.microsoft.com/office/drawing/2014/main" id="{832F9226-A383-45A0-BAF1-CB9AA765BD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48AF4E8B-A20D-49D9-9A07-664AF9D9B299}"/>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592975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1991A1-6407-4BF5-9264-04E47F200E1F}"/>
              </a:ext>
            </a:extLst>
          </p:cNvPr>
          <p:cNvSpPr>
            <a:spLocks noGrp="1"/>
          </p:cNvSpPr>
          <p:nvPr>
            <p:ph type="dt" sz="half" idx="10"/>
          </p:nvPr>
        </p:nvSpPr>
        <p:spPr/>
        <p:txBody>
          <a:bodyPr/>
          <a:lstStyle/>
          <a:p>
            <a:r>
              <a:rPr lang="fr-FR"/>
              <a:t>18/03/2020</a:t>
            </a:r>
          </a:p>
        </p:txBody>
      </p:sp>
      <p:sp>
        <p:nvSpPr>
          <p:cNvPr id="3" name="Espace réservé du pied de page 2">
            <a:extLst>
              <a:ext uri="{FF2B5EF4-FFF2-40B4-BE49-F238E27FC236}">
                <a16:creationId xmlns:a16="http://schemas.microsoft.com/office/drawing/2014/main" id="{3FB0A0F0-6EB1-4D1B-A5A0-9A6CFA102616}"/>
              </a:ext>
            </a:extLst>
          </p:cNvPr>
          <p:cNvSpPr>
            <a:spLocks noGrp="1"/>
          </p:cNvSpPr>
          <p:nvPr>
            <p:ph type="ftr" sz="quarter" idx="11"/>
          </p:nvPr>
        </p:nvSpPr>
        <p:spPr/>
        <p:txBody>
          <a:bodyPr/>
          <a:lstStyle/>
          <a:p>
            <a:r>
              <a:rPr lang="fr-FR"/>
              <a:t>NOM DE L'ETUDE OU DE L'ACTION</a:t>
            </a:r>
          </a:p>
        </p:txBody>
      </p:sp>
      <p:sp>
        <p:nvSpPr>
          <p:cNvPr id="4" name="Espace réservé du numéro de diapositive 3">
            <a:extLst>
              <a:ext uri="{FF2B5EF4-FFF2-40B4-BE49-F238E27FC236}">
                <a16:creationId xmlns:a16="http://schemas.microsoft.com/office/drawing/2014/main" id="{E8AA09A3-4C3F-48D6-867B-3813DBC8B5BE}"/>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5" name="Groupe 4">
            <a:extLst>
              <a:ext uri="{FF2B5EF4-FFF2-40B4-BE49-F238E27FC236}">
                <a16:creationId xmlns:a16="http://schemas.microsoft.com/office/drawing/2014/main" id="{DCE57379-8CFE-48E5-A546-8A1AC5CEA3D4}"/>
              </a:ext>
            </a:extLst>
          </p:cNvPr>
          <p:cNvGrpSpPr>
            <a:grpSpLocks noChangeAspect="1"/>
          </p:cNvGrpSpPr>
          <p:nvPr userDrawn="1"/>
        </p:nvGrpSpPr>
        <p:grpSpPr>
          <a:xfrm>
            <a:off x="8610600" y="449125"/>
            <a:ext cx="2708533" cy="1309032"/>
            <a:chOff x="5029200" y="0"/>
            <a:chExt cx="3321794" cy="1605427"/>
          </a:xfrm>
        </p:grpSpPr>
        <p:pic>
          <p:nvPicPr>
            <p:cNvPr id="6" name="Picture 2" descr="Elo - Emplois Loire Observatoire">
              <a:extLst>
                <a:ext uri="{FF2B5EF4-FFF2-40B4-BE49-F238E27FC236}">
                  <a16:creationId xmlns:a16="http://schemas.microsoft.com/office/drawing/2014/main" id="{E9DB7F10-1650-4A89-BA15-072591E0FE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06CA7045-FCF4-4150-8541-7A573A659B59}"/>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3133691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AAD20A-B4E7-4550-B5FF-41A0BD0EAED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303D51E-09CA-4B1A-AF1B-B42E8ADB87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BF568CA-84E7-4E5B-B7BF-72EB5E8CB8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AC086F2-E42D-4CE3-B636-A2B9E75D8C8E}"/>
              </a:ext>
            </a:extLst>
          </p:cNvPr>
          <p:cNvSpPr>
            <a:spLocks noGrp="1"/>
          </p:cNvSpPr>
          <p:nvPr>
            <p:ph type="dt" sz="half" idx="10"/>
          </p:nvPr>
        </p:nvSpPr>
        <p:spPr/>
        <p:txBody>
          <a:bodyPr/>
          <a:lstStyle/>
          <a:p>
            <a:r>
              <a:rPr lang="fr-FR"/>
              <a:t>18/03/2020</a:t>
            </a:r>
          </a:p>
        </p:txBody>
      </p:sp>
      <p:sp>
        <p:nvSpPr>
          <p:cNvPr id="6" name="Espace réservé du pied de page 5">
            <a:extLst>
              <a:ext uri="{FF2B5EF4-FFF2-40B4-BE49-F238E27FC236}">
                <a16:creationId xmlns:a16="http://schemas.microsoft.com/office/drawing/2014/main" id="{2FE008D6-9F44-40C1-96C2-EE4410B77B2F}"/>
              </a:ext>
            </a:extLst>
          </p:cNvPr>
          <p:cNvSpPr>
            <a:spLocks noGrp="1"/>
          </p:cNvSpPr>
          <p:nvPr>
            <p:ph type="ftr" sz="quarter" idx="11"/>
          </p:nvPr>
        </p:nvSpPr>
        <p:spPr/>
        <p:txBody>
          <a:bodyPr/>
          <a:lstStyle/>
          <a:p>
            <a:r>
              <a:rPr lang="fr-FR"/>
              <a:t>NOM DE L'ETUDE OU DE L'ACTION</a:t>
            </a:r>
          </a:p>
        </p:txBody>
      </p:sp>
      <p:sp>
        <p:nvSpPr>
          <p:cNvPr id="7" name="Espace réservé du numéro de diapositive 6">
            <a:extLst>
              <a:ext uri="{FF2B5EF4-FFF2-40B4-BE49-F238E27FC236}">
                <a16:creationId xmlns:a16="http://schemas.microsoft.com/office/drawing/2014/main" id="{1FABDF53-7B4C-4618-9E92-EED39BF187ED}"/>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8" name="Groupe 7">
            <a:extLst>
              <a:ext uri="{FF2B5EF4-FFF2-40B4-BE49-F238E27FC236}">
                <a16:creationId xmlns:a16="http://schemas.microsoft.com/office/drawing/2014/main" id="{3A5F7E9A-0823-4AD6-930C-0BF859D0F921}"/>
              </a:ext>
            </a:extLst>
          </p:cNvPr>
          <p:cNvGrpSpPr>
            <a:grpSpLocks noChangeAspect="1"/>
          </p:cNvGrpSpPr>
          <p:nvPr userDrawn="1"/>
        </p:nvGrpSpPr>
        <p:grpSpPr>
          <a:xfrm>
            <a:off x="9667875" y="60875"/>
            <a:ext cx="1927259" cy="906651"/>
            <a:chOff x="5029200" y="0"/>
            <a:chExt cx="3587318" cy="1687608"/>
          </a:xfrm>
        </p:grpSpPr>
        <p:pic>
          <p:nvPicPr>
            <p:cNvPr id="9" name="Picture 2" descr="Elo - Emplois Loire Observatoire">
              <a:extLst>
                <a:ext uri="{FF2B5EF4-FFF2-40B4-BE49-F238E27FC236}">
                  <a16:creationId xmlns:a16="http://schemas.microsoft.com/office/drawing/2014/main" id="{FF03C48D-6544-42F2-970E-60C59AE9EF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42B8516D-6671-4F95-BD22-DDDDC96DD2D6}"/>
                </a:ext>
              </a:extLst>
            </p:cNvPr>
            <p:cNvSpPr txBox="1"/>
            <p:nvPr userDrawn="1"/>
          </p:nvSpPr>
          <p:spPr>
            <a:xfrm>
              <a:off x="5672738" y="1114723"/>
              <a:ext cx="2943780" cy="572885"/>
            </a:xfrm>
            <a:prstGeom prst="rect">
              <a:avLst/>
            </a:prstGeom>
            <a:noFill/>
          </p:spPr>
          <p:txBody>
            <a:bodyPr wrap="none" rtlCol="0">
              <a:spAutoFit/>
            </a:bodyPr>
            <a:lstStyle/>
            <a:p>
              <a:r>
                <a:rPr lang="fr-FR" sz="1400" b="1" dirty="0">
                  <a:solidFill>
                    <a:schemeClr val="bg1">
                      <a:lumMod val="50000"/>
                    </a:schemeClr>
                  </a:solidFill>
                </a:rPr>
                <a:t>Observer</a:t>
              </a:r>
              <a:r>
                <a:rPr lang="fr-FR" sz="1400" b="1" dirty="0"/>
                <a:t> </a:t>
              </a:r>
              <a:r>
                <a:rPr lang="fr-FR" sz="1400" b="1" dirty="0">
                  <a:solidFill>
                    <a:srgbClr val="4A6A7E"/>
                  </a:solidFill>
                </a:rPr>
                <a:t>pour agir</a:t>
              </a:r>
            </a:p>
          </p:txBody>
        </p:sp>
      </p:grpSp>
    </p:spTree>
    <p:extLst>
      <p:ext uri="{BB962C8B-B14F-4D97-AF65-F5344CB8AC3E}">
        <p14:creationId xmlns:p14="http://schemas.microsoft.com/office/powerpoint/2010/main" val="2671205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0D058-394B-42F7-9C65-82866464A48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047ECB7-49A2-4F79-98B1-833A0B43E1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814F94-CFF1-4640-AC1D-BE6DD1FE63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D449DC2-C906-4487-B3D5-DAE3D1C840C8}"/>
              </a:ext>
            </a:extLst>
          </p:cNvPr>
          <p:cNvSpPr>
            <a:spLocks noGrp="1"/>
          </p:cNvSpPr>
          <p:nvPr>
            <p:ph type="dt" sz="half" idx="10"/>
          </p:nvPr>
        </p:nvSpPr>
        <p:spPr/>
        <p:txBody>
          <a:bodyPr/>
          <a:lstStyle/>
          <a:p>
            <a:r>
              <a:rPr lang="fr-FR"/>
              <a:t>18/03/2020</a:t>
            </a:r>
          </a:p>
        </p:txBody>
      </p:sp>
      <p:sp>
        <p:nvSpPr>
          <p:cNvPr id="6" name="Espace réservé du pied de page 5">
            <a:extLst>
              <a:ext uri="{FF2B5EF4-FFF2-40B4-BE49-F238E27FC236}">
                <a16:creationId xmlns:a16="http://schemas.microsoft.com/office/drawing/2014/main" id="{EBA63C76-C4D8-4AE5-AC8E-9D8BF80B8969}"/>
              </a:ext>
            </a:extLst>
          </p:cNvPr>
          <p:cNvSpPr>
            <a:spLocks noGrp="1"/>
          </p:cNvSpPr>
          <p:nvPr>
            <p:ph type="ftr" sz="quarter" idx="11"/>
          </p:nvPr>
        </p:nvSpPr>
        <p:spPr/>
        <p:txBody>
          <a:bodyPr/>
          <a:lstStyle/>
          <a:p>
            <a:r>
              <a:rPr lang="fr-FR"/>
              <a:t>NOM DE L'ETUDE OU DE L'ACTION</a:t>
            </a:r>
          </a:p>
        </p:txBody>
      </p:sp>
      <p:sp>
        <p:nvSpPr>
          <p:cNvPr id="7" name="Espace réservé du numéro de diapositive 6">
            <a:extLst>
              <a:ext uri="{FF2B5EF4-FFF2-40B4-BE49-F238E27FC236}">
                <a16:creationId xmlns:a16="http://schemas.microsoft.com/office/drawing/2014/main" id="{E4EE53BF-1A18-46EB-8F80-7ABE5B5A0AC1}"/>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8" name="Groupe 7">
            <a:extLst>
              <a:ext uri="{FF2B5EF4-FFF2-40B4-BE49-F238E27FC236}">
                <a16:creationId xmlns:a16="http://schemas.microsoft.com/office/drawing/2014/main" id="{78CC1397-8033-45D3-95F6-B3C7657C9CF0}"/>
              </a:ext>
            </a:extLst>
          </p:cNvPr>
          <p:cNvGrpSpPr>
            <a:grpSpLocks noChangeAspect="1"/>
          </p:cNvGrpSpPr>
          <p:nvPr userDrawn="1"/>
        </p:nvGrpSpPr>
        <p:grpSpPr>
          <a:xfrm>
            <a:off x="9667875" y="60875"/>
            <a:ext cx="1927259" cy="906651"/>
            <a:chOff x="5029200" y="0"/>
            <a:chExt cx="3587318" cy="1687608"/>
          </a:xfrm>
        </p:grpSpPr>
        <p:pic>
          <p:nvPicPr>
            <p:cNvPr id="9" name="Picture 2" descr="Elo - Emplois Loire Observatoire">
              <a:extLst>
                <a:ext uri="{FF2B5EF4-FFF2-40B4-BE49-F238E27FC236}">
                  <a16:creationId xmlns:a16="http://schemas.microsoft.com/office/drawing/2014/main" id="{01F96C20-9888-4CC4-BE2C-3B1A898C2E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5A48DA08-C5DB-4628-B6E0-B9D9A8689D70}"/>
                </a:ext>
              </a:extLst>
            </p:cNvPr>
            <p:cNvSpPr txBox="1"/>
            <p:nvPr userDrawn="1"/>
          </p:nvSpPr>
          <p:spPr>
            <a:xfrm>
              <a:off x="5672738" y="1114723"/>
              <a:ext cx="2943780" cy="572885"/>
            </a:xfrm>
            <a:prstGeom prst="rect">
              <a:avLst/>
            </a:prstGeom>
            <a:noFill/>
          </p:spPr>
          <p:txBody>
            <a:bodyPr wrap="none" rtlCol="0">
              <a:spAutoFit/>
            </a:bodyPr>
            <a:lstStyle/>
            <a:p>
              <a:r>
                <a:rPr lang="fr-FR" sz="1400" b="1" dirty="0">
                  <a:solidFill>
                    <a:schemeClr val="bg1">
                      <a:lumMod val="50000"/>
                    </a:schemeClr>
                  </a:solidFill>
                </a:rPr>
                <a:t>Observer</a:t>
              </a:r>
              <a:r>
                <a:rPr lang="fr-FR" sz="1400" b="1" dirty="0"/>
                <a:t> </a:t>
              </a:r>
              <a:r>
                <a:rPr lang="fr-FR" sz="1400" b="1" dirty="0">
                  <a:solidFill>
                    <a:srgbClr val="4A6A7E"/>
                  </a:solidFill>
                </a:rPr>
                <a:t>pour agir</a:t>
              </a:r>
            </a:p>
          </p:txBody>
        </p:sp>
      </p:grpSp>
    </p:spTree>
    <p:extLst>
      <p:ext uri="{BB962C8B-B14F-4D97-AF65-F5344CB8AC3E}">
        <p14:creationId xmlns:p14="http://schemas.microsoft.com/office/powerpoint/2010/main" val="2152598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F15AED-F00D-4211-99EF-56259873BA2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E68C2F1-9A0F-432C-B8E8-5C3F8CCC7066}"/>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3CEE5E4-1EB4-47F3-A9AC-4FBE4B6ED185}"/>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9118ED3F-452E-4413-9A61-A0F1099FBDE3}"/>
              </a:ext>
            </a:extLst>
          </p:cNvPr>
          <p:cNvSpPr>
            <a:spLocks noGrp="1"/>
          </p:cNvSpPr>
          <p:nvPr>
            <p:ph type="ftr" sz="quarter" idx="11"/>
          </p:nvPr>
        </p:nvSpPr>
        <p:spPr/>
        <p:txBody>
          <a:bodyPr/>
          <a:lstStyle/>
          <a:p>
            <a:r>
              <a:rPr lang="fr-FR"/>
              <a:t>NOM DE L'ETUDE OU DE L'ACTION</a:t>
            </a:r>
          </a:p>
        </p:txBody>
      </p:sp>
      <p:sp>
        <p:nvSpPr>
          <p:cNvPr id="6" name="Espace réservé du numéro de diapositive 5">
            <a:extLst>
              <a:ext uri="{FF2B5EF4-FFF2-40B4-BE49-F238E27FC236}">
                <a16:creationId xmlns:a16="http://schemas.microsoft.com/office/drawing/2014/main" id="{3D1B0E56-B953-448D-8C98-2AA510396E4D}"/>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7" name="Groupe 6">
            <a:extLst>
              <a:ext uri="{FF2B5EF4-FFF2-40B4-BE49-F238E27FC236}">
                <a16:creationId xmlns:a16="http://schemas.microsoft.com/office/drawing/2014/main" id="{419EE227-0DF4-491D-8FD2-2B6D642FC6E7}"/>
              </a:ext>
            </a:extLst>
          </p:cNvPr>
          <p:cNvGrpSpPr>
            <a:grpSpLocks noChangeAspect="1"/>
          </p:cNvGrpSpPr>
          <p:nvPr userDrawn="1"/>
        </p:nvGrpSpPr>
        <p:grpSpPr>
          <a:xfrm>
            <a:off x="8610600" y="449125"/>
            <a:ext cx="2708533" cy="1309032"/>
            <a:chOff x="5029200" y="0"/>
            <a:chExt cx="3321794" cy="1605427"/>
          </a:xfrm>
        </p:grpSpPr>
        <p:pic>
          <p:nvPicPr>
            <p:cNvPr id="8" name="Picture 2" descr="Elo - Emplois Loire Observatoire">
              <a:extLst>
                <a:ext uri="{FF2B5EF4-FFF2-40B4-BE49-F238E27FC236}">
                  <a16:creationId xmlns:a16="http://schemas.microsoft.com/office/drawing/2014/main" id="{A4EFB345-7099-44E4-A5EB-DD9854C6B3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5CC4139F-D69A-4493-A6D6-2D8116EF99A8}"/>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3524925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6BFF28D-10FC-4A84-97C2-8AB911EEE60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21BF13D-3127-4226-A16D-CFC2859A4A5C}"/>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BCC14C-D6D1-4A5B-A407-AA47E0CECB7F}"/>
              </a:ext>
            </a:extLst>
          </p:cNvPr>
          <p:cNvSpPr>
            <a:spLocks noGrp="1"/>
          </p:cNvSpPr>
          <p:nvPr>
            <p:ph type="dt" sz="half" idx="10"/>
          </p:nvPr>
        </p:nvSpPr>
        <p:spPr/>
        <p:txBody>
          <a:bodyPr/>
          <a:lstStyle/>
          <a:p>
            <a:r>
              <a:rPr lang="fr-FR"/>
              <a:t>18/03/2020</a:t>
            </a:r>
          </a:p>
        </p:txBody>
      </p:sp>
      <p:sp>
        <p:nvSpPr>
          <p:cNvPr id="5" name="Espace réservé du pied de page 4">
            <a:extLst>
              <a:ext uri="{FF2B5EF4-FFF2-40B4-BE49-F238E27FC236}">
                <a16:creationId xmlns:a16="http://schemas.microsoft.com/office/drawing/2014/main" id="{494B629D-C3A8-4359-A80E-383ECC2DAC34}"/>
              </a:ext>
            </a:extLst>
          </p:cNvPr>
          <p:cNvSpPr>
            <a:spLocks noGrp="1"/>
          </p:cNvSpPr>
          <p:nvPr>
            <p:ph type="ftr" sz="quarter" idx="11"/>
          </p:nvPr>
        </p:nvSpPr>
        <p:spPr/>
        <p:txBody>
          <a:bodyPr/>
          <a:lstStyle/>
          <a:p>
            <a:r>
              <a:rPr lang="fr-FR"/>
              <a:t>NOM DE L'ETUDE OU DE L'ACTION</a:t>
            </a:r>
          </a:p>
        </p:txBody>
      </p:sp>
      <p:sp>
        <p:nvSpPr>
          <p:cNvPr id="6" name="Espace réservé du numéro de diapositive 5">
            <a:extLst>
              <a:ext uri="{FF2B5EF4-FFF2-40B4-BE49-F238E27FC236}">
                <a16:creationId xmlns:a16="http://schemas.microsoft.com/office/drawing/2014/main" id="{D6101D97-504E-4A84-BCFF-15E7FC044FD6}"/>
              </a:ext>
            </a:extLst>
          </p:cNvPr>
          <p:cNvSpPr>
            <a:spLocks noGrp="1"/>
          </p:cNvSpPr>
          <p:nvPr>
            <p:ph type="sldNum" sz="quarter" idx="12"/>
          </p:nvPr>
        </p:nvSpPr>
        <p:spPr/>
        <p:txBody>
          <a:bodyPr/>
          <a:lstStyle/>
          <a:p>
            <a:fld id="{FEE93B5A-22E7-4ADD-91D5-441D0950230A}" type="slidenum">
              <a:rPr lang="fr-FR" smtClean="0"/>
              <a:t>‹N°›</a:t>
            </a:fld>
            <a:endParaRPr lang="fr-FR"/>
          </a:p>
        </p:txBody>
      </p:sp>
      <p:grpSp>
        <p:nvGrpSpPr>
          <p:cNvPr id="7" name="Groupe 6">
            <a:extLst>
              <a:ext uri="{FF2B5EF4-FFF2-40B4-BE49-F238E27FC236}">
                <a16:creationId xmlns:a16="http://schemas.microsoft.com/office/drawing/2014/main" id="{43AFAE9F-E44B-4D31-8CD0-E7BEC7EE4073}"/>
              </a:ext>
            </a:extLst>
          </p:cNvPr>
          <p:cNvGrpSpPr>
            <a:grpSpLocks noChangeAspect="1"/>
          </p:cNvGrpSpPr>
          <p:nvPr userDrawn="1"/>
        </p:nvGrpSpPr>
        <p:grpSpPr>
          <a:xfrm rot="5400000">
            <a:off x="-333375" y="953951"/>
            <a:ext cx="2708533" cy="1309032"/>
            <a:chOff x="5029200" y="0"/>
            <a:chExt cx="3321794" cy="1605427"/>
          </a:xfrm>
        </p:grpSpPr>
        <p:pic>
          <p:nvPicPr>
            <p:cNvPr id="8" name="Picture 2" descr="Elo - Emplois Loire Observatoire">
              <a:extLst>
                <a:ext uri="{FF2B5EF4-FFF2-40B4-BE49-F238E27FC236}">
                  <a16:creationId xmlns:a16="http://schemas.microsoft.com/office/drawing/2014/main" id="{82D0FBAB-02B6-488C-9343-B1901A7984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29200" y="0"/>
              <a:ext cx="3124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91452476-00D4-4CAE-B633-9D688D59227C}"/>
                </a:ext>
              </a:extLst>
            </p:cNvPr>
            <p:cNvSpPr txBox="1"/>
            <p:nvPr userDrawn="1"/>
          </p:nvSpPr>
          <p:spPr>
            <a:xfrm>
              <a:off x="5672738" y="1114723"/>
              <a:ext cx="2678256" cy="490704"/>
            </a:xfrm>
            <a:prstGeom prst="rect">
              <a:avLst/>
            </a:prstGeom>
            <a:noFill/>
          </p:spPr>
          <p:txBody>
            <a:bodyPr wrap="none" rtlCol="0">
              <a:spAutoFit/>
            </a:bodyPr>
            <a:lstStyle/>
            <a:p>
              <a:r>
                <a:rPr lang="fr-FR" sz="2000" b="1" dirty="0">
                  <a:solidFill>
                    <a:schemeClr val="bg1">
                      <a:lumMod val="50000"/>
                    </a:schemeClr>
                  </a:solidFill>
                </a:rPr>
                <a:t>Observer</a:t>
              </a:r>
              <a:r>
                <a:rPr lang="fr-FR" sz="2000" b="1" dirty="0"/>
                <a:t> </a:t>
              </a:r>
              <a:r>
                <a:rPr lang="fr-FR" sz="2000" b="1" dirty="0">
                  <a:solidFill>
                    <a:srgbClr val="4A6A7E"/>
                  </a:solidFill>
                </a:rPr>
                <a:t>pour agir</a:t>
              </a:r>
            </a:p>
          </p:txBody>
        </p:sp>
      </p:grpSp>
    </p:spTree>
    <p:extLst>
      <p:ext uri="{BB962C8B-B14F-4D97-AF65-F5344CB8AC3E}">
        <p14:creationId xmlns:p14="http://schemas.microsoft.com/office/powerpoint/2010/main" val="1893334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D88733D-5C79-4D91-89BE-5A9192A78E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A2F91B76-CECE-4481-84C6-7723A64908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5D7A6914-8AE7-4157-AEDF-20C5BD739EA7}"/>
              </a:ext>
            </a:extLst>
          </p:cNvPr>
          <p:cNvSpPr>
            <a:spLocks noGrp="1"/>
          </p:cNvSpPr>
          <p:nvPr>
            <p:ph type="dt" sz="half" idx="2"/>
          </p:nvPr>
        </p:nvSpPr>
        <p:spPr>
          <a:xfrm>
            <a:off x="838200" y="6356350"/>
            <a:ext cx="2743200" cy="365125"/>
          </a:xfrm>
          <a:prstGeom prst="rect">
            <a:avLst/>
          </a:prstGeom>
          <a:solidFill>
            <a:srgbClr val="4A6A7E"/>
          </a:solidFill>
        </p:spPr>
        <p:txBody>
          <a:bodyPr vert="horz" lIns="91440" tIns="45720" rIns="91440" bIns="45720" rtlCol="0" anchor="ctr"/>
          <a:lstStyle>
            <a:lvl1pPr algn="l">
              <a:defRPr sz="1200" b="1" baseline="0">
                <a:solidFill>
                  <a:schemeClr val="bg1"/>
                </a:solidFill>
                <a:latin typeface="Calibri" panose="020F0502020204030204" pitchFamily="34" charset="0"/>
              </a:defRPr>
            </a:lvl1pPr>
          </a:lstStyle>
          <a:p>
            <a:r>
              <a:rPr lang="fr-FR"/>
              <a:t>18/03/2020</a:t>
            </a:r>
            <a:endParaRPr lang="fr-FR" dirty="0"/>
          </a:p>
        </p:txBody>
      </p:sp>
      <p:sp>
        <p:nvSpPr>
          <p:cNvPr id="5" name="Espace réservé du pied de page 4">
            <a:extLst>
              <a:ext uri="{FF2B5EF4-FFF2-40B4-BE49-F238E27FC236}">
                <a16:creationId xmlns:a16="http://schemas.microsoft.com/office/drawing/2014/main" id="{6252C4B7-1C79-449A-B910-5C71D619124D}"/>
              </a:ext>
            </a:extLst>
          </p:cNvPr>
          <p:cNvSpPr>
            <a:spLocks noGrp="1"/>
          </p:cNvSpPr>
          <p:nvPr>
            <p:ph type="ftr" sz="quarter" idx="3"/>
          </p:nvPr>
        </p:nvSpPr>
        <p:spPr>
          <a:xfrm>
            <a:off x="4038600" y="6356350"/>
            <a:ext cx="4114800" cy="365125"/>
          </a:xfrm>
          <a:prstGeom prst="rect">
            <a:avLst/>
          </a:prstGeom>
          <a:solidFill>
            <a:srgbClr val="6C6D71"/>
          </a:solidFill>
        </p:spPr>
        <p:txBody>
          <a:bodyPr vert="horz" lIns="91440" tIns="45720" rIns="91440" bIns="45720" rtlCol="0" anchor="ctr"/>
          <a:lstStyle>
            <a:lvl1pPr algn="ctr">
              <a:defRPr sz="1200" b="1" baseline="0">
                <a:solidFill>
                  <a:schemeClr val="bg1"/>
                </a:solidFill>
                <a:latin typeface="Calibri" panose="020F0502020204030204" pitchFamily="34" charset="0"/>
              </a:defRPr>
            </a:lvl1pPr>
          </a:lstStyle>
          <a:p>
            <a:r>
              <a:rPr lang="fr-FR"/>
              <a:t>NOM DE L'ETUDE OU DE L'ACTION</a:t>
            </a:r>
            <a:endParaRPr lang="fr-FR" dirty="0"/>
          </a:p>
        </p:txBody>
      </p:sp>
      <p:sp>
        <p:nvSpPr>
          <p:cNvPr id="6" name="Espace réservé du numéro de diapositive 5">
            <a:extLst>
              <a:ext uri="{FF2B5EF4-FFF2-40B4-BE49-F238E27FC236}">
                <a16:creationId xmlns:a16="http://schemas.microsoft.com/office/drawing/2014/main" id="{C4EE907D-86DD-4EDA-9DA3-BBA7CF830D03}"/>
              </a:ext>
            </a:extLst>
          </p:cNvPr>
          <p:cNvSpPr>
            <a:spLocks noGrp="1"/>
          </p:cNvSpPr>
          <p:nvPr>
            <p:ph type="sldNum" sz="quarter" idx="4"/>
          </p:nvPr>
        </p:nvSpPr>
        <p:spPr>
          <a:xfrm>
            <a:off x="8610600" y="6356350"/>
            <a:ext cx="2743200" cy="365125"/>
          </a:xfrm>
          <a:prstGeom prst="rect">
            <a:avLst/>
          </a:prstGeom>
          <a:solidFill>
            <a:schemeClr val="accent6"/>
          </a:solidFill>
        </p:spPr>
        <p:txBody>
          <a:bodyPr vert="horz" lIns="91440" tIns="45720" rIns="91440" bIns="45720" rtlCol="0" anchor="ctr"/>
          <a:lstStyle>
            <a:lvl1pPr algn="r">
              <a:defRPr sz="1200" b="1" baseline="0">
                <a:solidFill>
                  <a:schemeClr val="bg1"/>
                </a:solidFill>
                <a:latin typeface="Calibri" panose="020F0502020204030204" pitchFamily="34" charset="0"/>
              </a:defRPr>
            </a:lvl1pPr>
          </a:lstStyle>
          <a:p>
            <a:fld id="{FEE93B5A-22E7-4ADD-91D5-441D0950230A}" type="slidenum">
              <a:rPr lang="fr-FR" smtClean="0"/>
              <a:pPr/>
              <a:t>‹N°›</a:t>
            </a:fld>
            <a:endParaRPr lang="fr-FR" dirty="0"/>
          </a:p>
        </p:txBody>
      </p:sp>
    </p:spTree>
    <p:extLst>
      <p:ext uri="{BB962C8B-B14F-4D97-AF65-F5344CB8AC3E}">
        <p14:creationId xmlns:p14="http://schemas.microsoft.com/office/powerpoint/2010/main" val="3996024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www.leprogres.fr/economie/2020/09/10/le-carnet-noir-des-plans-sociaux"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BBF237-2156-48A3-83EB-E379EAE1FB4A}"/>
              </a:ext>
            </a:extLst>
          </p:cNvPr>
          <p:cNvSpPr>
            <a:spLocks noGrp="1"/>
          </p:cNvSpPr>
          <p:nvPr>
            <p:ph type="ctrTitle"/>
          </p:nvPr>
        </p:nvSpPr>
        <p:spPr/>
        <p:txBody>
          <a:bodyPr/>
          <a:lstStyle/>
          <a:p>
            <a:r>
              <a:rPr lang="fr-FR" dirty="0"/>
              <a:t>POINT sur l'Économie</a:t>
            </a:r>
          </a:p>
        </p:txBody>
      </p:sp>
      <p:sp>
        <p:nvSpPr>
          <p:cNvPr id="3" name="Sous-titre 2">
            <a:extLst>
              <a:ext uri="{FF2B5EF4-FFF2-40B4-BE49-F238E27FC236}">
                <a16:creationId xmlns:a16="http://schemas.microsoft.com/office/drawing/2014/main" id="{E8A9900E-F71C-47F4-967C-CB3BAEA0F868}"/>
              </a:ext>
            </a:extLst>
          </p:cNvPr>
          <p:cNvSpPr>
            <a:spLocks noGrp="1"/>
          </p:cNvSpPr>
          <p:nvPr>
            <p:ph type="subTitle" idx="1"/>
          </p:nvPr>
        </p:nvSpPr>
        <p:spPr>
          <a:xfrm>
            <a:off x="1450428" y="3509963"/>
            <a:ext cx="9144000" cy="1655762"/>
          </a:xfrm>
        </p:spPr>
        <p:txBody>
          <a:bodyPr/>
          <a:lstStyle/>
          <a:p>
            <a:r>
              <a:rPr lang="fr-FR" dirty="0"/>
              <a:t>CRISE COVID-19 – Veille PRESSE et ETUDES</a:t>
            </a:r>
          </a:p>
          <a:p>
            <a:r>
              <a:rPr lang="fr-FR" dirty="0"/>
              <a:t>Mise à jour du document du 21 octobre 2020</a:t>
            </a:r>
          </a:p>
        </p:txBody>
      </p:sp>
      <p:sp>
        <p:nvSpPr>
          <p:cNvPr id="4" name="Espace réservé de la date 3">
            <a:extLst>
              <a:ext uri="{FF2B5EF4-FFF2-40B4-BE49-F238E27FC236}">
                <a16:creationId xmlns:a16="http://schemas.microsoft.com/office/drawing/2014/main" id="{32C64CB3-D833-4308-9C45-D89166081671}"/>
              </a:ext>
            </a:extLst>
          </p:cNvPr>
          <p:cNvSpPr>
            <a:spLocks noGrp="1"/>
          </p:cNvSpPr>
          <p:nvPr>
            <p:ph type="dt" sz="half" idx="10"/>
          </p:nvPr>
        </p:nvSpPr>
        <p:spPr>
          <a:xfrm>
            <a:off x="838200" y="6356350"/>
            <a:ext cx="2743200" cy="365125"/>
          </a:xfrm>
        </p:spPr>
        <p:txBody>
          <a:bodyPr/>
          <a:lstStyle/>
          <a:p>
            <a:r>
              <a:rPr lang="fr-FR" dirty="0"/>
              <a:t>28/10/2020</a:t>
            </a:r>
          </a:p>
        </p:txBody>
      </p:sp>
      <p:sp>
        <p:nvSpPr>
          <p:cNvPr id="5" name="Espace réservé du pied de page 4">
            <a:extLst>
              <a:ext uri="{FF2B5EF4-FFF2-40B4-BE49-F238E27FC236}">
                <a16:creationId xmlns:a16="http://schemas.microsoft.com/office/drawing/2014/main" id="{36F8E3BE-ADFB-447A-9005-EBA588B6BDAC}"/>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CB386D98-81B2-426B-813F-E3EC39AF876B}"/>
              </a:ext>
            </a:extLst>
          </p:cNvPr>
          <p:cNvSpPr>
            <a:spLocks noGrp="1"/>
          </p:cNvSpPr>
          <p:nvPr>
            <p:ph type="sldNum" sz="quarter" idx="12"/>
          </p:nvPr>
        </p:nvSpPr>
        <p:spPr/>
        <p:txBody>
          <a:bodyPr/>
          <a:lstStyle/>
          <a:p>
            <a:fld id="{FEE93B5A-22E7-4ADD-91D5-441D0950230A}" type="slidenum">
              <a:rPr lang="fr-FR" smtClean="0"/>
              <a:t>1</a:t>
            </a:fld>
            <a:endParaRPr lang="fr-FR"/>
          </a:p>
        </p:txBody>
      </p:sp>
    </p:spTree>
    <p:extLst>
      <p:ext uri="{BB962C8B-B14F-4D97-AF65-F5344CB8AC3E}">
        <p14:creationId xmlns:p14="http://schemas.microsoft.com/office/powerpoint/2010/main" val="140877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73AA4A5-EAF4-42AC-A8F7-2D74AFA8D029}"/>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1F8FE168-B362-4B8B-8D95-DA586942B17F}"/>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427AF486-4EC2-42F2-BCE6-4859F6F7B3A6}"/>
              </a:ext>
            </a:extLst>
          </p:cNvPr>
          <p:cNvSpPr>
            <a:spLocks noGrp="1"/>
          </p:cNvSpPr>
          <p:nvPr>
            <p:ph type="sldNum" sz="quarter" idx="12"/>
          </p:nvPr>
        </p:nvSpPr>
        <p:spPr/>
        <p:txBody>
          <a:bodyPr/>
          <a:lstStyle/>
          <a:p>
            <a:fld id="{FEE93B5A-22E7-4ADD-91D5-441D0950230A}" type="slidenum">
              <a:rPr lang="fr-FR" smtClean="0"/>
              <a:t>2</a:t>
            </a:fld>
            <a:endParaRPr lang="fr-FR"/>
          </a:p>
        </p:txBody>
      </p:sp>
      <p:sp>
        <p:nvSpPr>
          <p:cNvPr id="5" name="Titre 1">
            <a:extLst>
              <a:ext uri="{FF2B5EF4-FFF2-40B4-BE49-F238E27FC236}">
                <a16:creationId xmlns:a16="http://schemas.microsoft.com/office/drawing/2014/main" id="{513D2892-E274-4C54-86A3-0EF95A8B0A04}"/>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sanitaire:</a:t>
            </a:r>
          </a:p>
          <a:p>
            <a:r>
              <a:rPr lang="fr-FR" dirty="0"/>
              <a:t>COVID-19</a:t>
            </a:r>
          </a:p>
        </p:txBody>
      </p:sp>
      <p:sp>
        <p:nvSpPr>
          <p:cNvPr id="6" name="Espace réservé du contenu 2">
            <a:extLst>
              <a:ext uri="{FF2B5EF4-FFF2-40B4-BE49-F238E27FC236}">
                <a16:creationId xmlns:a16="http://schemas.microsoft.com/office/drawing/2014/main" id="{5E5FCE1A-8CAE-45A8-925D-130870F16C4C}"/>
              </a:ext>
            </a:extLst>
          </p:cNvPr>
          <p:cNvSpPr txBox="1">
            <a:spLocks/>
          </p:cNvSpPr>
          <p:nvPr/>
        </p:nvSpPr>
        <p:spPr>
          <a:xfrm>
            <a:off x="838200" y="1825625"/>
            <a:ext cx="105156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Crise débutée en février 2020 avec un confinement de deux mois (16 mars 2020 – 11 mai 2020) et une deuxième vague en cours</a:t>
            </a:r>
          </a:p>
          <a:p>
            <a:pPr algn="just"/>
            <a:endParaRPr lang="fr-FR" dirty="0">
              <a:solidFill>
                <a:srgbClr val="4BACC6"/>
              </a:solidFill>
            </a:endParaRPr>
          </a:p>
          <a:p>
            <a:pPr algn="just">
              <a:buFont typeface="Wingdings" panose="05000000000000000000" pitchFamily="2" charset="2"/>
              <a:buChar char="è"/>
            </a:pPr>
            <a:r>
              <a:rPr lang="fr-FR" dirty="0">
                <a:sym typeface="Wingdings" panose="05000000000000000000" pitchFamily="2" charset="2"/>
              </a:rPr>
              <a:t>Crise sanitaire qui a entraîné une crise économique sans précédent depuis la grande dépression de 1929 (donc pire que la crise 2009 et de 1968).</a:t>
            </a:r>
          </a:p>
          <a:p>
            <a:pPr marL="0" indent="0" algn="just">
              <a:buNone/>
            </a:pPr>
            <a:endParaRPr lang="fr-FR" dirty="0">
              <a:solidFill>
                <a:srgbClr val="4BACC6"/>
              </a:solidFill>
              <a:sym typeface="Wingdings" panose="05000000000000000000" pitchFamily="2" charset="2"/>
            </a:endParaRPr>
          </a:p>
          <a:p>
            <a:pPr algn="just">
              <a:buFont typeface="Wingdings" panose="05000000000000000000" pitchFamily="2" charset="2"/>
              <a:buChar char="è"/>
            </a:pPr>
            <a:r>
              <a:rPr lang="fr-FR" dirty="0">
                <a:sym typeface="Wingdings" panose="05000000000000000000" pitchFamily="2" charset="2"/>
              </a:rPr>
              <a:t> Pour autant l’impact devrait être différent de 1929 </a:t>
            </a:r>
          </a:p>
          <a:p>
            <a:pPr lvl="1" algn="just">
              <a:buFont typeface="Wingdings" panose="05000000000000000000" pitchFamily="2" charset="2"/>
              <a:buChar char="è"/>
            </a:pPr>
            <a:r>
              <a:rPr lang="fr-FR" dirty="0">
                <a:sym typeface="Wingdings" panose="05000000000000000000" pitchFamily="2" charset="2"/>
              </a:rPr>
              <a:t>grâce aux nombreuses mesures d’accompagnement et d’aides mises en place pendant la crise et le plan en construction pour le redémarrage</a:t>
            </a:r>
          </a:p>
          <a:p>
            <a:pPr lvl="1" algn="just">
              <a:buFont typeface="Wingdings" panose="05000000000000000000" pitchFamily="2" charset="2"/>
              <a:buChar char="è"/>
            </a:pPr>
            <a:r>
              <a:rPr lang="fr-FR" dirty="0">
                <a:sym typeface="Wingdings" panose="05000000000000000000" pitchFamily="2" charset="2"/>
              </a:rPr>
              <a:t>grâce aux systèmes économiques et sociaux français/européen</a:t>
            </a:r>
          </a:p>
          <a:p>
            <a:pPr marL="0" indent="0">
              <a:buNone/>
            </a:pPr>
            <a:endParaRPr lang="fr-FR" dirty="0">
              <a:solidFill>
                <a:srgbClr val="4BACC6"/>
              </a:solidFill>
              <a:sym typeface="Wingdings" panose="05000000000000000000" pitchFamily="2" charset="2"/>
            </a:endParaRPr>
          </a:p>
          <a:p>
            <a:pPr lvl="1">
              <a:buFont typeface="Wingdings" panose="05000000000000000000" pitchFamily="2" charset="2"/>
              <a:buChar char="è"/>
            </a:pPr>
            <a:endParaRPr lang="fr-FR" dirty="0">
              <a:solidFill>
                <a:srgbClr val="4BACC6"/>
              </a:solidFill>
            </a:endParaRPr>
          </a:p>
          <a:p>
            <a:pPr marL="457200" lvl="1" indent="0">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2012629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2F464A6-569B-4D9F-AD59-EE488C601E8B}"/>
              </a:ext>
            </a:extLst>
          </p:cNvPr>
          <p:cNvSpPr>
            <a:spLocks noGrp="1"/>
          </p:cNvSpPr>
          <p:nvPr>
            <p:ph type="title"/>
          </p:nvPr>
        </p:nvSpPr>
        <p:spPr/>
        <p:txBody>
          <a:bodyPr/>
          <a:lstStyle/>
          <a:p>
            <a:r>
              <a:rPr lang="fr-FR" dirty="0"/>
              <a:t>Les chiffres clés de l’économie</a:t>
            </a:r>
          </a:p>
        </p:txBody>
      </p:sp>
      <p:sp>
        <p:nvSpPr>
          <p:cNvPr id="8" name="Espace réservé du texte 7">
            <a:extLst>
              <a:ext uri="{FF2B5EF4-FFF2-40B4-BE49-F238E27FC236}">
                <a16:creationId xmlns:a16="http://schemas.microsoft.com/office/drawing/2014/main" id="{EA401F33-FAC4-4688-B905-C1335EAC4602}"/>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21778727-C949-400A-B34D-BE838AEA4E99}"/>
              </a:ext>
            </a:extLst>
          </p:cNvPr>
          <p:cNvSpPr>
            <a:spLocks noGrp="1"/>
          </p:cNvSpPr>
          <p:nvPr>
            <p:ph type="dt" sz="half" idx="10"/>
          </p:nvPr>
        </p:nvSpPr>
        <p:spPr/>
        <p:txBody>
          <a:bodyPr/>
          <a:lstStyle/>
          <a:p>
            <a:r>
              <a:rPr lang="fr-FR" dirty="0"/>
              <a:t>28/10/2020</a:t>
            </a:r>
          </a:p>
        </p:txBody>
      </p:sp>
      <p:sp>
        <p:nvSpPr>
          <p:cNvPr id="5" name="Espace réservé du pied de page 4">
            <a:extLst>
              <a:ext uri="{FF2B5EF4-FFF2-40B4-BE49-F238E27FC236}">
                <a16:creationId xmlns:a16="http://schemas.microsoft.com/office/drawing/2014/main" id="{DC542DAB-5514-46F4-BA8C-43BA2BA4AB01}"/>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61C71605-4393-445E-9D30-9E386BE4A5B5}"/>
              </a:ext>
            </a:extLst>
          </p:cNvPr>
          <p:cNvSpPr>
            <a:spLocks noGrp="1"/>
          </p:cNvSpPr>
          <p:nvPr>
            <p:ph type="sldNum" sz="quarter" idx="12"/>
          </p:nvPr>
        </p:nvSpPr>
        <p:spPr/>
        <p:txBody>
          <a:bodyPr/>
          <a:lstStyle/>
          <a:p>
            <a:fld id="{FEE93B5A-22E7-4ADD-91D5-441D0950230A}" type="slidenum">
              <a:rPr lang="fr-FR" smtClean="0"/>
              <a:t>3</a:t>
            </a:fld>
            <a:endParaRPr lang="fr-FR" dirty="0"/>
          </a:p>
        </p:txBody>
      </p:sp>
    </p:spTree>
    <p:extLst>
      <p:ext uri="{BB962C8B-B14F-4D97-AF65-F5344CB8AC3E}">
        <p14:creationId xmlns:p14="http://schemas.microsoft.com/office/powerpoint/2010/main" val="30900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4</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a:t>
            </a:r>
          </a:p>
          <a:p>
            <a:r>
              <a:rPr lang="fr-FR" dirty="0"/>
              <a:t>en chiffres (1/2)</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705878"/>
            <a:ext cx="7437699" cy="4521301"/>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De -9% (INSEE) à -11% (gouvernement) mais également -10,3% pour la Banque de France soit la croissance du PIB estimée pour 2020 donc une récession pour la France </a:t>
            </a:r>
          </a:p>
          <a:p>
            <a:pPr lvl="1" algn="just"/>
            <a:r>
              <a:rPr lang="fr-FR" dirty="0"/>
              <a:t>Un impact moins important qu’anticipé au second trimestre et un rebond plus important, l’automobile, le bâtiment et l’hébergement restauration ont rebondi un peu mieux qu’anticipé</a:t>
            </a:r>
          </a:p>
          <a:p>
            <a:pPr lvl="1" algn="just"/>
            <a:r>
              <a:rPr lang="fr-FR" dirty="0"/>
              <a:t>Pour 2021 +7% et pour 2022 +3% de croissance anticipée</a:t>
            </a:r>
          </a:p>
          <a:p>
            <a:pPr lvl="1" algn="just"/>
            <a:r>
              <a:rPr lang="fr-FR" dirty="0">
                <a:solidFill>
                  <a:srgbClr val="FF0000"/>
                </a:solidFill>
              </a:rPr>
              <a:t>Chiffres fragiles surtout dans une période où une seconde vague débute.</a:t>
            </a:r>
          </a:p>
          <a:p>
            <a:pPr lvl="1" algn="just"/>
            <a:endParaRPr lang="fr-FR" dirty="0"/>
          </a:p>
          <a:p>
            <a:pPr algn="just"/>
            <a:endParaRPr lang="fr-FR" sz="1900" dirty="0">
              <a:solidFill>
                <a:srgbClr val="4BACC6"/>
              </a:solidFill>
              <a:sym typeface="Wingdings" panose="05000000000000000000" pitchFamily="2" charset="2"/>
            </a:endParaRPr>
          </a:p>
        </p:txBody>
      </p:sp>
      <p:sp>
        <p:nvSpPr>
          <p:cNvPr id="9" name="Rectangle : coins arrondis 8">
            <a:extLst>
              <a:ext uri="{FF2B5EF4-FFF2-40B4-BE49-F238E27FC236}">
                <a16:creationId xmlns:a16="http://schemas.microsoft.com/office/drawing/2014/main" id="{3E696A3D-6C36-4E39-977C-FCF5D265A646}"/>
              </a:ext>
            </a:extLst>
          </p:cNvPr>
          <p:cNvSpPr/>
          <p:nvPr/>
        </p:nvSpPr>
        <p:spPr>
          <a:xfrm>
            <a:off x="8692587" y="3670940"/>
            <a:ext cx="3309395" cy="2614113"/>
          </a:xfrm>
          <a:prstGeom prst="roundRect">
            <a:avLst/>
          </a:prstGeom>
          <a:ln>
            <a:solidFill>
              <a:srgbClr val="4A6A7E"/>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3600" b="1" dirty="0">
                <a:solidFill>
                  <a:srgbClr val="1EBC32"/>
                </a:solidFill>
              </a:rPr>
              <a:t>+ </a:t>
            </a:r>
          </a:p>
          <a:p>
            <a:pPr algn="ctr"/>
            <a:r>
              <a:rPr lang="fr-FR" sz="1600" dirty="0"/>
              <a:t>Climat anxiogène et les incertitudes devraient peser sur l’investissement des entreprises et les ménages ne devraient pas recourir à l’épargne réalisée pendant le confinement (20% des revenus disponibles selon l’INSEE, +5 points en un an)</a:t>
            </a:r>
          </a:p>
        </p:txBody>
      </p:sp>
      <p:sp>
        <p:nvSpPr>
          <p:cNvPr id="10" name="Rectangle : coins arrondis 9">
            <a:extLst>
              <a:ext uri="{FF2B5EF4-FFF2-40B4-BE49-F238E27FC236}">
                <a16:creationId xmlns:a16="http://schemas.microsoft.com/office/drawing/2014/main" id="{7E8CAAA3-B431-4575-81F8-CBF201D9DDD2}"/>
              </a:ext>
            </a:extLst>
          </p:cNvPr>
          <p:cNvSpPr/>
          <p:nvPr/>
        </p:nvSpPr>
        <p:spPr>
          <a:xfrm>
            <a:off x="8692587" y="1705878"/>
            <a:ext cx="3309394" cy="1891997"/>
          </a:xfrm>
          <a:prstGeom prst="roundRect">
            <a:avLst/>
          </a:prstGeom>
          <a:noFill/>
          <a:ln w="38100">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1EBC32"/>
                </a:solidFill>
              </a:rPr>
              <a:t>Sondage:</a:t>
            </a:r>
          </a:p>
          <a:p>
            <a:pPr algn="ctr"/>
            <a:endParaRPr lang="fr-FR" sz="1600" dirty="0">
              <a:solidFill>
                <a:srgbClr val="1EBC32"/>
              </a:solidFill>
            </a:endParaRPr>
          </a:p>
          <a:p>
            <a:pPr algn="ctr"/>
            <a:r>
              <a:rPr lang="fr-FR" sz="1600" dirty="0">
                <a:solidFill>
                  <a:srgbClr val="1EBC32"/>
                </a:solidFill>
              </a:rPr>
              <a:t>Selon une étude </a:t>
            </a:r>
            <a:r>
              <a:rPr lang="fr-FR" sz="1600" dirty="0" err="1">
                <a:solidFill>
                  <a:srgbClr val="1EBC32"/>
                </a:solidFill>
              </a:rPr>
              <a:t>Adviso</a:t>
            </a:r>
            <a:r>
              <a:rPr lang="fr-FR" sz="1600" dirty="0">
                <a:solidFill>
                  <a:srgbClr val="1EBC32"/>
                </a:solidFill>
              </a:rPr>
              <a:t> </a:t>
            </a:r>
            <a:r>
              <a:rPr lang="fr-FR" sz="1600" dirty="0" err="1">
                <a:solidFill>
                  <a:srgbClr val="1EBC32"/>
                </a:solidFill>
              </a:rPr>
              <a:t>Partners</a:t>
            </a:r>
            <a:r>
              <a:rPr lang="fr-FR" sz="1600" dirty="0">
                <a:solidFill>
                  <a:srgbClr val="1EBC32"/>
                </a:solidFill>
              </a:rPr>
              <a:t>-Challenges-</a:t>
            </a:r>
            <a:r>
              <a:rPr lang="fr-FR" sz="1600" dirty="0" err="1">
                <a:solidFill>
                  <a:srgbClr val="1EBC32"/>
                </a:solidFill>
              </a:rPr>
              <a:t>Odoxa</a:t>
            </a:r>
            <a:r>
              <a:rPr lang="fr-FR" sz="1600" dirty="0">
                <a:solidFill>
                  <a:srgbClr val="1EBC32"/>
                </a:solidFill>
              </a:rPr>
              <a:t>-France Info, 69% des salariés estiment que la situation  économique est mauvaise.</a:t>
            </a:r>
          </a:p>
        </p:txBody>
      </p:sp>
    </p:spTree>
    <p:extLst>
      <p:ext uri="{BB962C8B-B14F-4D97-AF65-F5344CB8AC3E}">
        <p14:creationId xmlns:p14="http://schemas.microsoft.com/office/powerpoint/2010/main" val="43680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5</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a:t>
            </a:r>
          </a:p>
          <a:p>
            <a:r>
              <a:rPr lang="fr-FR" dirty="0"/>
              <a:t>en chiffres (2/2)</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705879"/>
            <a:ext cx="5932990" cy="4351338"/>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sz="1900" dirty="0">
              <a:solidFill>
                <a:srgbClr val="4BACC6"/>
              </a:solidFill>
              <a:sym typeface="Wingdings" panose="05000000000000000000" pitchFamily="2" charset="2"/>
            </a:endParaRPr>
          </a:p>
          <a:p>
            <a:pPr algn="just"/>
            <a:r>
              <a:rPr lang="fr-FR" dirty="0">
                <a:sym typeface="Wingdings" panose="05000000000000000000" pitchFamily="2" charset="2"/>
              </a:rPr>
              <a:t>La consommation des ménages se redresse et retrouve un niveau « normal ».</a:t>
            </a:r>
          </a:p>
          <a:p>
            <a:pPr algn="just"/>
            <a:endParaRPr lang="fr-FR" dirty="0">
              <a:sym typeface="Wingdings" panose="05000000000000000000" pitchFamily="2" charset="2"/>
            </a:endParaRPr>
          </a:p>
          <a:p>
            <a:pPr algn="just"/>
            <a:r>
              <a:rPr lang="fr-FR" dirty="0">
                <a:sym typeface="Wingdings" panose="05000000000000000000" pitchFamily="2" charset="2"/>
              </a:rPr>
              <a:t>+26% entre l’été et le printemps</a:t>
            </a:r>
          </a:p>
          <a:p>
            <a:pPr lvl="1" algn="just"/>
            <a:r>
              <a:rPr lang="fr-FR" dirty="0">
                <a:sym typeface="Wingdings" panose="05000000000000000000" pitchFamily="2" charset="2"/>
              </a:rPr>
              <a:t>Rebond des dépenses de +2,3% par rapport à août 2019</a:t>
            </a:r>
          </a:p>
          <a:p>
            <a:pPr lvl="1" algn="just"/>
            <a:r>
              <a:rPr lang="fr-FR" dirty="0">
                <a:sym typeface="Wingdings" panose="05000000000000000000" pitchFamily="2" charset="2"/>
              </a:rPr>
              <a:t>Notamment achat de biens fabriqués, habillement, alimentaire</a:t>
            </a:r>
          </a:p>
          <a:p>
            <a:pPr lvl="1" algn="just"/>
            <a:r>
              <a:rPr lang="fr-FR" dirty="0">
                <a:sym typeface="Wingdings" panose="05000000000000000000" pitchFamily="2" charset="2"/>
              </a:rPr>
              <a:t>Point de vigilance: décalage des soldes qui biaise les comparaisons</a:t>
            </a:r>
          </a:p>
          <a:p>
            <a:pPr lvl="1" algn="just"/>
            <a:r>
              <a:rPr lang="fr-FR" dirty="0">
                <a:sym typeface="Wingdings" panose="05000000000000000000" pitchFamily="2" charset="2"/>
              </a:rPr>
              <a:t>Baisse des dépenses sur les biens de transport</a:t>
            </a:r>
          </a:p>
          <a:p>
            <a:pPr lvl="1" algn="just"/>
            <a:r>
              <a:rPr lang="fr-FR" dirty="0">
                <a:sym typeface="Wingdings" panose="05000000000000000000" pitchFamily="2" charset="2"/>
              </a:rPr>
              <a:t>Prudence sur la fin d’année : estimation de -4%</a:t>
            </a:r>
            <a:endParaRPr lang="fr-FR" dirty="0"/>
          </a:p>
        </p:txBody>
      </p:sp>
      <p:pic>
        <p:nvPicPr>
          <p:cNvPr id="7" name="Image 6">
            <a:extLst>
              <a:ext uri="{FF2B5EF4-FFF2-40B4-BE49-F238E27FC236}">
                <a16:creationId xmlns:a16="http://schemas.microsoft.com/office/drawing/2014/main" id="{4C4C011D-5CA8-41F7-B99E-5AFCC0FA447C}"/>
              </a:ext>
            </a:extLst>
          </p:cNvPr>
          <p:cNvPicPr>
            <a:picLocks noChangeAspect="1"/>
          </p:cNvPicPr>
          <p:nvPr/>
        </p:nvPicPr>
        <p:blipFill>
          <a:blip r:embed="rId3"/>
          <a:stretch>
            <a:fillRect/>
          </a:stretch>
        </p:blipFill>
        <p:spPr>
          <a:xfrm>
            <a:off x="6653465" y="56255"/>
            <a:ext cx="5400000" cy="3158867"/>
          </a:xfrm>
          <a:prstGeom prst="rect">
            <a:avLst/>
          </a:prstGeom>
        </p:spPr>
      </p:pic>
      <p:pic>
        <p:nvPicPr>
          <p:cNvPr id="8" name="Image 7">
            <a:extLst>
              <a:ext uri="{FF2B5EF4-FFF2-40B4-BE49-F238E27FC236}">
                <a16:creationId xmlns:a16="http://schemas.microsoft.com/office/drawing/2014/main" id="{1BFA841B-4F65-4994-BAC2-ADDCD71CAA7F}"/>
              </a:ext>
            </a:extLst>
          </p:cNvPr>
          <p:cNvPicPr>
            <a:picLocks noChangeAspect="1"/>
          </p:cNvPicPr>
          <p:nvPr/>
        </p:nvPicPr>
        <p:blipFill>
          <a:blip r:embed="rId4"/>
          <a:stretch>
            <a:fillRect/>
          </a:stretch>
        </p:blipFill>
        <p:spPr>
          <a:xfrm>
            <a:off x="6792000" y="3298913"/>
            <a:ext cx="5400000" cy="3239999"/>
          </a:xfrm>
          <a:prstGeom prst="rect">
            <a:avLst/>
          </a:prstGeom>
        </p:spPr>
      </p:pic>
    </p:spTree>
    <p:extLst>
      <p:ext uri="{BB962C8B-B14F-4D97-AF65-F5344CB8AC3E}">
        <p14:creationId xmlns:p14="http://schemas.microsoft.com/office/powerpoint/2010/main" val="138418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6</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 Impact direct </a:t>
            </a:r>
          </a:p>
          <a:p>
            <a:r>
              <a:rPr lang="fr-FR" dirty="0"/>
              <a:t>sur le marché du travail (1/3)</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310676" y="1847355"/>
            <a:ext cx="6541448" cy="4402973"/>
          </a:xfrm>
          <a:prstGeom prst="rect">
            <a:avLst/>
          </a:prstGeom>
        </p:spPr>
        <p:txBody>
          <a:bodyPr numCol="1" spcCol="180000">
            <a:normAutofit fontScale="70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2700" dirty="0"/>
              <a:t>La Banque de France anticipe 800 000 emplois détruits cette année et 700 000 créés en 2021</a:t>
            </a:r>
          </a:p>
          <a:p>
            <a:pPr algn="just"/>
            <a:r>
              <a:rPr lang="fr-FR" sz="2700" dirty="0"/>
              <a:t>Selon le Medef, 65 000 emplois sont concernés par les PSE en cours (en hausse par rapport à l’année dernière).</a:t>
            </a:r>
          </a:p>
          <a:p>
            <a:pPr algn="just"/>
            <a:r>
              <a:rPr lang="fr-FR" sz="2700" dirty="0"/>
              <a:t>En bref: </a:t>
            </a:r>
            <a:r>
              <a:rPr lang="fr-FR" u="sng" dirty="0">
                <a:hlinkClick r:id="rId3"/>
              </a:rPr>
              <a:t>Les plans sociaux, synthèse du journal Le Progrès</a:t>
            </a:r>
            <a:endParaRPr lang="fr-FR" sz="2700" dirty="0"/>
          </a:p>
          <a:p>
            <a:pPr algn="just"/>
            <a:endParaRPr lang="fr-FR" sz="2700" dirty="0"/>
          </a:p>
          <a:p>
            <a:pPr algn="just"/>
            <a:r>
              <a:rPr lang="fr-FR" dirty="0"/>
              <a:t>+6,8% ou + 390 000 demandeurs d’emploi entre février et août en catégorie A, B, C</a:t>
            </a:r>
          </a:p>
          <a:p>
            <a:pPr algn="just"/>
            <a:r>
              <a:rPr lang="fr-FR" dirty="0"/>
              <a:t>+ 22,6% ou + 436 200 demandeurs d’emploi en catégorie A sur la même période (</a:t>
            </a:r>
            <a:r>
              <a:rPr lang="fr-FR" i="1" dirty="0"/>
              <a:t>Source: DARES - Pôle emploi, données brutes</a:t>
            </a:r>
            <a:r>
              <a:rPr lang="fr-FR" dirty="0"/>
              <a:t>)</a:t>
            </a:r>
          </a:p>
          <a:p>
            <a:pPr lvl="1" algn="just"/>
            <a:r>
              <a:rPr lang="fr-FR" dirty="0"/>
              <a:t>Le FMI prévoit un chômage de 10,4% en fin d’année, 9,7% à 10% pour l'INSEE malgré le rebond plus important que prévu contre 8,1% fin 2019.</a:t>
            </a:r>
          </a:p>
          <a:p>
            <a:pPr lvl="1" algn="just"/>
            <a:r>
              <a:rPr lang="fr-FR" dirty="0"/>
              <a:t>Fin 2009, le chômage avait atteint 10%.  600 000 emplois détruits en deux ans à l’époque (crise de nature différente)</a:t>
            </a:r>
          </a:p>
        </p:txBody>
      </p:sp>
      <p:sp>
        <p:nvSpPr>
          <p:cNvPr id="9" name="Rectangle : coins arrondis 8">
            <a:extLst>
              <a:ext uri="{FF2B5EF4-FFF2-40B4-BE49-F238E27FC236}">
                <a16:creationId xmlns:a16="http://schemas.microsoft.com/office/drawing/2014/main" id="{60CED569-E855-4C82-916B-090FD7DFFACA}"/>
              </a:ext>
            </a:extLst>
          </p:cNvPr>
          <p:cNvSpPr/>
          <p:nvPr/>
        </p:nvSpPr>
        <p:spPr>
          <a:xfrm>
            <a:off x="6881149" y="4110864"/>
            <a:ext cx="5225970" cy="1919546"/>
          </a:xfrm>
          <a:prstGeom prst="roundRect">
            <a:avLst/>
          </a:prstGeom>
          <a:ln>
            <a:solidFill>
              <a:srgbClr val="4A6A7E"/>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000" b="1" dirty="0">
                <a:solidFill>
                  <a:srgbClr val="4BACC6"/>
                </a:solidFill>
              </a:rPr>
              <a:t>Plan sociaux dans la Loire </a:t>
            </a:r>
          </a:p>
          <a:p>
            <a:pPr algn="ctr"/>
            <a:endParaRPr lang="fr-FR" sz="2000" b="1" dirty="0">
              <a:solidFill>
                <a:srgbClr val="4BACC6"/>
              </a:solidFill>
            </a:endParaRPr>
          </a:p>
          <a:p>
            <a:pPr algn="ctr"/>
            <a:r>
              <a:rPr lang="fr-FR" sz="2000" dirty="0">
                <a:solidFill>
                  <a:srgbClr val="4BACC6"/>
                </a:solidFill>
              </a:rPr>
              <a:t>Diva Salon (127 emplois), Alinéa, </a:t>
            </a:r>
            <a:r>
              <a:rPr lang="fr-FR" sz="2000" dirty="0" err="1">
                <a:solidFill>
                  <a:srgbClr val="4BACC6"/>
                </a:solidFill>
              </a:rPr>
              <a:t>Kilidiz</a:t>
            </a:r>
            <a:r>
              <a:rPr lang="fr-FR" sz="2000" dirty="0">
                <a:solidFill>
                  <a:srgbClr val="4BACC6"/>
                </a:solidFill>
              </a:rPr>
              <a:t>...</a:t>
            </a:r>
          </a:p>
        </p:txBody>
      </p:sp>
      <p:sp>
        <p:nvSpPr>
          <p:cNvPr id="10" name="Rectangle : coins arrondis 9">
            <a:extLst>
              <a:ext uri="{FF2B5EF4-FFF2-40B4-BE49-F238E27FC236}">
                <a16:creationId xmlns:a16="http://schemas.microsoft.com/office/drawing/2014/main" id="{E07AB561-1F42-4497-B977-41D5109A9694}"/>
              </a:ext>
            </a:extLst>
          </p:cNvPr>
          <p:cNvSpPr/>
          <p:nvPr/>
        </p:nvSpPr>
        <p:spPr>
          <a:xfrm>
            <a:off x="6852124" y="1690688"/>
            <a:ext cx="5254995" cy="2314154"/>
          </a:xfrm>
          <a:prstGeom prst="roundRect">
            <a:avLst/>
          </a:prstGeom>
          <a:noFill/>
          <a:ln w="38100">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1EBC32"/>
                </a:solidFill>
              </a:rPr>
              <a:t>Une étude de KPMG, menée sur 458 plans de cession d’entreprises en faillite entre 2017 et 2018, montre que les reprises d’emplois effectuées à la barre du tribunal de commerce ont permis de sauvegarder 76 % des postes menacés, soit près de 30 000 sur la période. (Source: Usine nouvelle) </a:t>
            </a:r>
            <a:r>
              <a:rPr lang="fr-FR" dirty="0">
                <a:solidFill>
                  <a:srgbClr val="1EBC32"/>
                </a:solidFill>
                <a:sym typeface="Wingdings" panose="05000000000000000000" pitchFamily="2" charset="2"/>
              </a:rPr>
              <a:t> Sûrement plus compliqué aujourd’hui dans un contexte moins favorable.</a:t>
            </a:r>
            <a:endParaRPr lang="fr-FR" dirty="0">
              <a:solidFill>
                <a:srgbClr val="1EBC32"/>
              </a:solidFill>
            </a:endParaRPr>
          </a:p>
        </p:txBody>
      </p:sp>
    </p:spTree>
    <p:extLst>
      <p:ext uri="{BB962C8B-B14F-4D97-AF65-F5344CB8AC3E}">
        <p14:creationId xmlns:p14="http://schemas.microsoft.com/office/powerpoint/2010/main" val="124137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7</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 Impact direct </a:t>
            </a:r>
          </a:p>
          <a:p>
            <a:r>
              <a:rPr lang="fr-FR" dirty="0"/>
              <a:t>sur le marché du travail (2/3)</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901074" y="1847356"/>
            <a:ext cx="6506723" cy="4217778"/>
          </a:xfrm>
          <a:prstGeom prst="rect">
            <a:avLst/>
          </a:prstGeom>
        </p:spPr>
        <p:txBody>
          <a:bodyPr numCol="1" spcCol="180000">
            <a:normAutofit fontScale="6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dirty="0">
                <a:solidFill>
                  <a:srgbClr val="4BACC6"/>
                </a:solidFill>
              </a:rPr>
              <a:t>Dans la Loire:</a:t>
            </a:r>
          </a:p>
          <a:p>
            <a:pPr marL="0" indent="0" algn="just">
              <a:buNone/>
            </a:pPr>
            <a:endParaRPr lang="fr-FR" sz="1800" dirty="0">
              <a:solidFill>
                <a:srgbClr val="4BACC6"/>
              </a:solidFill>
            </a:endParaRPr>
          </a:p>
          <a:p>
            <a:pPr algn="just"/>
            <a:r>
              <a:rPr lang="fr-FR" dirty="0">
                <a:solidFill>
                  <a:srgbClr val="4BACC6"/>
                </a:solidFill>
              </a:rPr>
              <a:t>41 530  demandeurs d’emplois de catégorie A en août (pic à 45470 en avril) </a:t>
            </a:r>
          </a:p>
          <a:p>
            <a:pPr algn="just"/>
            <a:r>
              <a:rPr lang="fr-FR" dirty="0">
                <a:solidFill>
                  <a:srgbClr val="4BACC6"/>
                </a:solidFill>
              </a:rPr>
              <a:t>+ 5 360 personnes en six mois ou + 14,8 %  (vs +18,9% en région et +12,1% en France)</a:t>
            </a:r>
          </a:p>
          <a:p>
            <a:pPr algn="just"/>
            <a:endParaRPr lang="fr-FR" dirty="0">
              <a:solidFill>
                <a:srgbClr val="4BACC6"/>
              </a:solidFill>
            </a:endParaRPr>
          </a:p>
          <a:p>
            <a:pPr algn="just"/>
            <a:r>
              <a:rPr lang="fr-FR" dirty="0">
                <a:solidFill>
                  <a:srgbClr val="4BACC6"/>
                </a:solidFill>
              </a:rPr>
              <a:t>66 030 demandeurs d’emploi en catégorie A, B, C en août 2020</a:t>
            </a:r>
          </a:p>
          <a:p>
            <a:pPr algn="just"/>
            <a:r>
              <a:rPr lang="fr-FR" dirty="0">
                <a:solidFill>
                  <a:srgbClr val="4BACC6"/>
                </a:solidFill>
              </a:rPr>
              <a:t>+ 4 060 DE en six mois ou +6,5% (vs +10,4% au niveau régional et +6,8% au niveau national)</a:t>
            </a:r>
          </a:p>
          <a:p>
            <a:pPr algn="just"/>
            <a:endParaRPr lang="fr-FR" dirty="0">
              <a:solidFill>
                <a:srgbClr val="4BACC6"/>
              </a:solidFill>
            </a:endParaRPr>
          </a:p>
          <a:p>
            <a:pPr algn="just"/>
            <a:r>
              <a:rPr lang="fr-FR" dirty="0">
                <a:solidFill>
                  <a:srgbClr val="4BACC6"/>
                </a:solidFill>
              </a:rPr>
              <a:t>au 8 octobre 2020, 1 698 offres d’emplois à Pôle emploi pour la Loire</a:t>
            </a:r>
          </a:p>
          <a:p>
            <a:pPr algn="just"/>
            <a:endParaRPr lang="fr-FR" dirty="0">
              <a:solidFill>
                <a:srgbClr val="4BACC6"/>
              </a:solidFill>
            </a:endParaRPr>
          </a:p>
          <a:p>
            <a:pPr marL="0" indent="0" algn="just">
              <a:buNone/>
            </a:pPr>
            <a:r>
              <a:rPr lang="fr-FR" sz="1800" i="1" dirty="0"/>
              <a:t>(Source: DARES - Pôle emploi, Données brutes)</a:t>
            </a:r>
            <a:endParaRPr lang="fr-FR" sz="1800" i="1" dirty="0">
              <a:solidFill>
                <a:srgbClr val="4BACC6"/>
              </a:solidFill>
            </a:endParaRPr>
          </a:p>
          <a:p>
            <a:pPr algn="just"/>
            <a:endParaRPr lang="fr-FR" dirty="0">
              <a:solidFill>
                <a:srgbClr val="4BACC6"/>
              </a:solidFill>
            </a:endParaRPr>
          </a:p>
        </p:txBody>
      </p:sp>
      <p:sp>
        <p:nvSpPr>
          <p:cNvPr id="7" name="Rectangle : coins arrondis 6">
            <a:extLst>
              <a:ext uri="{FF2B5EF4-FFF2-40B4-BE49-F238E27FC236}">
                <a16:creationId xmlns:a16="http://schemas.microsoft.com/office/drawing/2014/main" id="{2207DC8B-237E-427E-948F-0CB5238F29D0}"/>
              </a:ext>
            </a:extLst>
          </p:cNvPr>
          <p:cNvSpPr/>
          <p:nvPr/>
        </p:nvSpPr>
        <p:spPr>
          <a:xfrm>
            <a:off x="8610600" y="2326511"/>
            <a:ext cx="3045106" cy="3530279"/>
          </a:xfrm>
          <a:prstGeom prst="roundRect">
            <a:avLst/>
          </a:prstGeom>
          <a:noFill/>
          <a:ln w="38100">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1EBC32"/>
                </a:solidFill>
              </a:rPr>
              <a:t>Sondage:</a:t>
            </a:r>
          </a:p>
          <a:p>
            <a:pPr algn="ctr"/>
            <a:endParaRPr lang="fr-FR" dirty="0">
              <a:solidFill>
                <a:srgbClr val="1EBC32"/>
              </a:solidFill>
            </a:endParaRPr>
          </a:p>
          <a:p>
            <a:pPr algn="ctr"/>
            <a:r>
              <a:rPr lang="fr-FR" dirty="0">
                <a:solidFill>
                  <a:srgbClr val="1EBC32"/>
                </a:solidFill>
              </a:rPr>
              <a:t>Selon une étude </a:t>
            </a:r>
            <a:r>
              <a:rPr lang="fr-FR" dirty="0" err="1">
                <a:solidFill>
                  <a:srgbClr val="1EBC32"/>
                </a:solidFill>
              </a:rPr>
              <a:t>Adviso</a:t>
            </a:r>
            <a:r>
              <a:rPr lang="fr-FR" dirty="0">
                <a:solidFill>
                  <a:srgbClr val="1EBC32"/>
                </a:solidFill>
              </a:rPr>
              <a:t> </a:t>
            </a:r>
            <a:r>
              <a:rPr lang="fr-FR" dirty="0" err="1">
                <a:solidFill>
                  <a:srgbClr val="1EBC32"/>
                </a:solidFill>
              </a:rPr>
              <a:t>Partners</a:t>
            </a:r>
            <a:r>
              <a:rPr lang="fr-FR" dirty="0">
                <a:solidFill>
                  <a:srgbClr val="1EBC32"/>
                </a:solidFill>
              </a:rPr>
              <a:t>-Challenges-</a:t>
            </a:r>
            <a:r>
              <a:rPr lang="fr-FR" dirty="0" err="1">
                <a:solidFill>
                  <a:srgbClr val="1EBC32"/>
                </a:solidFill>
              </a:rPr>
              <a:t>Odoxa</a:t>
            </a:r>
            <a:r>
              <a:rPr lang="fr-FR" dirty="0">
                <a:solidFill>
                  <a:srgbClr val="1EBC32"/>
                </a:solidFill>
              </a:rPr>
              <a:t>-France Info, 39% d’entre eux ont peur pour leur emploi, contre 23% en avril 2020. </a:t>
            </a:r>
          </a:p>
          <a:p>
            <a:pPr algn="ctr"/>
            <a:endParaRPr lang="fr-FR" dirty="0">
              <a:solidFill>
                <a:srgbClr val="1EBC32"/>
              </a:solidFill>
            </a:endParaRPr>
          </a:p>
          <a:p>
            <a:pPr algn="ctr"/>
            <a:r>
              <a:rPr lang="fr-FR" dirty="0">
                <a:solidFill>
                  <a:srgbClr val="1EBC32"/>
                </a:solidFill>
              </a:rPr>
              <a:t>71% des Français ne souhaitent pas télétravailler davantage. </a:t>
            </a:r>
          </a:p>
        </p:txBody>
      </p:sp>
    </p:spTree>
    <p:extLst>
      <p:ext uri="{BB962C8B-B14F-4D97-AF65-F5344CB8AC3E}">
        <p14:creationId xmlns:p14="http://schemas.microsoft.com/office/powerpoint/2010/main" val="229843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441DD3F-F6D8-4DAE-B3B0-0BAEE6E25C8E}"/>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66BA21CD-6BA7-4A4A-93F0-D788AD933050}"/>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A0ACAEC2-2193-492B-BB33-5F2FA8EA3A91}"/>
              </a:ext>
            </a:extLst>
          </p:cNvPr>
          <p:cNvSpPr>
            <a:spLocks noGrp="1"/>
          </p:cNvSpPr>
          <p:nvPr>
            <p:ph type="sldNum" sz="quarter" idx="12"/>
          </p:nvPr>
        </p:nvSpPr>
        <p:spPr/>
        <p:txBody>
          <a:bodyPr/>
          <a:lstStyle/>
          <a:p>
            <a:fld id="{FEE93B5A-22E7-4ADD-91D5-441D0950230A}" type="slidenum">
              <a:rPr lang="fr-FR" smtClean="0"/>
              <a:t>8</a:t>
            </a:fld>
            <a:endParaRPr lang="fr-FR"/>
          </a:p>
        </p:txBody>
      </p:sp>
      <p:sp>
        <p:nvSpPr>
          <p:cNvPr id="5" name="Titre 1">
            <a:extLst>
              <a:ext uri="{FF2B5EF4-FFF2-40B4-BE49-F238E27FC236}">
                <a16:creationId xmlns:a16="http://schemas.microsoft.com/office/drawing/2014/main" id="{6A9B3009-32D3-4C42-98A6-4064A5300881}"/>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 Impact direct </a:t>
            </a:r>
          </a:p>
          <a:p>
            <a:r>
              <a:rPr lang="fr-FR" dirty="0"/>
              <a:t>sur le marché du travail (3/3)</a:t>
            </a:r>
          </a:p>
        </p:txBody>
      </p:sp>
      <p:pic>
        <p:nvPicPr>
          <p:cNvPr id="7" name="Image 6">
            <a:extLst>
              <a:ext uri="{FF2B5EF4-FFF2-40B4-BE49-F238E27FC236}">
                <a16:creationId xmlns:a16="http://schemas.microsoft.com/office/drawing/2014/main" id="{E642FE6D-B236-4CE8-AAEA-05595CBD5D06}"/>
              </a:ext>
            </a:extLst>
          </p:cNvPr>
          <p:cNvPicPr>
            <a:picLocks noChangeAspect="1"/>
          </p:cNvPicPr>
          <p:nvPr/>
        </p:nvPicPr>
        <p:blipFill>
          <a:blip r:embed="rId3"/>
          <a:stretch>
            <a:fillRect/>
          </a:stretch>
        </p:blipFill>
        <p:spPr>
          <a:xfrm>
            <a:off x="368376" y="1690688"/>
            <a:ext cx="6558571" cy="4217778"/>
          </a:xfrm>
          <a:prstGeom prst="rect">
            <a:avLst/>
          </a:prstGeom>
        </p:spPr>
      </p:pic>
      <p:sp>
        <p:nvSpPr>
          <p:cNvPr id="8" name="Espace réservé du contenu 2">
            <a:extLst>
              <a:ext uri="{FF2B5EF4-FFF2-40B4-BE49-F238E27FC236}">
                <a16:creationId xmlns:a16="http://schemas.microsoft.com/office/drawing/2014/main" id="{B9E0CD67-D467-439E-A144-23DC96B04C9B}"/>
              </a:ext>
            </a:extLst>
          </p:cNvPr>
          <p:cNvSpPr txBox="1">
            <a:spLocks/>
          </p:cNvSpPr>
          <p:nvPr/>
        </p:nvSpPr>
        <p:spPr>
          <a:xfrm>
            <a:off x="6921661" y="1914508"/>
            <a:ext cx="4432139" cy="4217778"/>
          </a:xfrm>
          <a:prstGeom prst="rect">
            <a:avLst/>
          </a:prstGeom>
        </p:spPr>
        <p:txBody>
          <a:bodyPr numCol="1" spcCol="180000">
            <a:normAutofit fontScale="70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buAutoNum type="arabicPeriod"/>
            </a:pPr>
            <a:r>
              <a:rPr lang="fr-FR" dirty="0">
                <a:solidFill>
                  <a:srgbClr val="4BACC6"/>
                </a:solidFill>
              </a:rPr>
              <a:t>Confinement: fin des contrats d’intérim et des CDD pour amortir l’arrêt de l’activité, basculement des catégories B et C vers la catégorie A </a:t>
            </a:r>
          </a:p>
          <a:p>
            <a:pPr marL="514350" indent="-514350" algn="just">
              <a:buAutoNum type="arabicPeriod"/>
            </a:pPr>
            <a:r>
              <a:rPr lang="fr-FR" dirty="0">
                <a:solidFill>
                  <a:srgbClr val="4BACC6"/>
                </a:solidFill>
              </a:rPr>
              <a:t>Reprise timide de l’activité mais maintien du nombre de demandeurs d’emplois de catégorie A à un niveau élevé</a:t>
            </a:r>
          </a:p>
          <a:p>
            <a:pPr marL="514350" indent="-514350" algn="just">
              <a:buAutoNum type="arabicPeriod"/>
            </a:pPr>
            <a:r>
              <a:rPr lang="fr-FR" dirty="0">
                <a:solidFill>
                  <a:srgbClr val="4BACC6"/>
                </a:solidFill>
              </a:rPr>
              <a:t>Hausse régulière des DE de catégorie A, B et C du fait de la fermeture de certains établissements et des perspectives incertaines de fin d’année</a:t>
            </a:r>
          </a:p>
          <a:p>
            <a:pPr marL="0" indent="0" algn="just">
              <a:buNone/>
            </a:pPr>
            <a:r>
              <a:rPr lang="fr-FR" dirty="0">
                <a:solidFill>
                  <a:srgbClr val="4BACC6"/>
                </a:solidFill>
                <a:sym typeface="Wingdings" panose="05000000000000000000" pitchFamily="2" charset="2"/>
              </a:rPr>
              <a:t> Tendances relativement identiques à celles du niveau régional et du niveau national</a:t>
            </a:r>
            <a:endParaRPr lang="fr-FR" dirty="0">
              <a:solidFill>
                <a:srgbClr val="4BACC6"/>
              </a:solidFill>
            </a:endParaRPr>
          </a:p>
        </p:txBody>
      </p:sp>
      <p:sp>
        <p:nvSpPr>
          <p:cNvPr id="9" name="Ellipse 8">
            <a:extLst>
              <a:ext uri="{FF2B5EF4-FFF2-40B4-BE49-F238E27FC236}">
                <a16:creationId xmlns:a16="http://schemas.microsoft.com/office/drawing/2014/main" id="{233F8403-129B-4763-AF80-8B0105652FB2}"/>
              </a:ext>
            </a:extLst>
          </p:cNvPr>
          <p:cNvSpPr/>
          <p:nvPr/>
        </p:nvSpPr>
        <p:spPr>
          <a:xfrm rot="20941511">
            <a:off x="1020983" y="2966740"/>
            <a:ext cx="2377633" cy="924519"/>
          </a:xfrm>
          <a:prstGeom prst="ellipse">
            <a:avLst/>
          </a:prstGeom>
          <a:noFill/>
          <a:ln w="28575">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rgbClr val="1EBC32"/>
                </a:solidFill>
              </a:rPr>
              <a:t>1</a:t>
            </a:r>
          </a:p>
        </p:txBody>
      </p:sp>
      <p:sp>
        <p:nvSpPr>
          <p:cNvPr id="10" name="Ellipse 9">
            <a:extLst>
              <a:ext uri="{FF2B5EF4-FFF2-40B4-BE49-F238E27FC236}">
                <a16:creationId xmlns:a16="http://schemas.microsoft.com/office/drawing/2014/main" id="{814AE8BB-9EE1-4D4E-8205-F70C85B66524}"/>
              </a:ext>
            </a:extLst>
          </p:cNvPr>
          <p:cNvSpPr/>
          <p:nvPr/>
        </p:nvSpPr>
        <p:spPr>
          <a:xfrm>
            <a:off x="3581400" y="2971556"/>
            <a:ext cx="3027744" cy="924519"/>
          </a:xfrm>
          <a:prstGeom prst="ellipse">
            <a:avLst/>
          </a:prstGeom>
          <a:noFill/>
          <a:ln w="28575">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rgbClr val="1EBC32"/>
                </a:solidFill>
              </a:rPr>
              <a:t>2</a:t>
            </a:r>
          </a:p>
        </p:txBody>
      </p:sp>
      <p:cxnSp>
        <p:nvCxnSpPr>
          <p:cNvPr id="12" name="Connecteur droit avec flèche 11">
            <a:extLst>
              <a:ext uri="{FF2B5EF4-FFF2-40B4-BE49-F238E27FC236}">
                <a16:creationId xmlns:a16="http://schemas.microsoft.com/office/drawing/2014/main" id="{CC99C2B5-9326-488E-A27E-58D0D340A3B7}"/>
              </a:ext>
            </a:extLst>
          </p:cNvPr>
          <p:cNvCxnSpPr/>
          <p:nvPr/>
        </p:nvCxnSpPr>
        <p:spPr>
          <a:xfrm flipV="1">
            <a:off x="1365813" y="2176041"/>
            <a:ext cx="5011838" cy="277792"/>
          </a:xfrm>
          <a:prstGeom prst="straightConnector1">
            <a:avLst/>
          </a:prstGeom>
          <a:ln w="28575">
            <a:solidFill>
              <a:srgbClr val="1EBC32"/>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D8E559F0-DB8E-489B-8A3D-B1ED9867969E}"/>
              </a:ext>
            </a:extLst>
          </p:cNvPr>
          <p:cNvSpPr txBox="1"/>
          <p:nvPr/>
        </p:nvSpPr>
        <p:spPr>
          <a:xfrm>
            <a:off x="3255526" y="2208411"/>
            <a:ext cx="418704" cy="646331"/>
          </a:xfrm>
          <a:prstGeom prst="rect">
            <a:avLst/>
          </a:prstGeom>
          <a:noFill/>
        </p:spPr>
        <p:txBody>
          <a:bodyPr wrap="none" rtlCol="0">
            <a:spAutoFit/>
          </a:bodyPr>
          <a:lstStyle/>
          <a:p>
            <a:r>
              <a:rPr lang="fr-FR" sz="3600" b="1" dirty="0">
                <a:solidFill>
                  <a:srgbClr val="1EBC32"/>
                </a:solidFill>
              </a:rPr>
              <a:t>3</a:t>
            </a:r>
          </a:p>
        </p:txBody>
      </p:sp>
      <p:sp>
        <p:nvSpPr>
          <p:cNvPr id="14" name="ZoneTexte 13">
            <a:extLst>
              <a:ext uri="{FF2B5EF4-FFF2-40B4-BE49-F238E27FC236}">
                <a16:creationId xmlns:a16="http://schemas.microsoft.com/office/drawing/2014/main" id="{927C491A-91D7-43ED-BBAB-FE85AE7F3656}"/>
              </a:ext>
            </a:extLst>
          </p:cNvPr>
          <p:cNvSpPr txBox="1"/>
          <p:nvPr/>
        </p:nvSpPr>
        <p:spPr>
          <a:xfrm>
            <a:off x="368376" y="5880899"/>
            <a:ext cx="3538148" cy="523220"/>
          </a:xfrm>
          <a:prstGeom prst="rect">
            <a:avLst/>
          </a:prstGeom>
          <a:noFill/>
        </p:spPr>
        <p:txBody>
          <a:bodyPr wrap="none" rtlCol="0">
            <a:spAutoFit/>
          </a:bodyPr>
          <a:lstStyle/>
          <a:p>
            <a:r>
              <a:rPr lang="fr-FR" sz="1400" i="1" dirty="0"/>
              <a:t>(Source: DARES - Pôle emploi, Données brutes)</a:t>
            </a:r>
            <a:endParaRPr lang="fr-FR" sz="1400" i="1" dirty="0">
              <a:solidFill>
                <a:srgbClr val="4BACC6"/>
              </a:solidFill>
            </a:endParaRPr>
          </a:p>
          <a:p>
            <a:endParaRPr lang="fr-FR" sz="1400" dirty="0"/>
          </a:p>
        </p:txBody>
      </p:sp>
    </p:spTree>
    <p:extLst>
      <p:ext uri="{BB962C8B-B14F-4D97-AF65-F5344CB8AC3E}">
        <p14:creationId xmlns:p14="http://schemas.microsoft.com/office/powerpoint/2010/main" val="4253128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7A34B15-5A69-4D10-9E93-A8E9A74C50CA}"/>
              </a:ext>
            </a:extLst>
          </p:cNvPr>
          <p:cNvSpPr>
            <a:spLocks noGrp="1"/>
          </p:cNvSpPr>
          <p:nvPr>
            <p:ph type="dt" sz="half" idx="10"/>
          </p:nvPr>
        </p:nvSpPr>
        <p:spPr/>
        <p:txBody>
          <a:bodyPr/>
          <a:lstStyle/>
          <a:p>
            <a:r>
              <a:rPr lang="fr-FR" dirty="0"/>
              <a:t>28/10/2020</a:t>
            </a:r>
          </a:p>
        </p:txBody>
      </p:sp>
      <p:sp>
        <p:nvSpPr>
          <p:cNvPr id="5" name="Espace réservé du pied de page 4">
            <a:extLst>
              <a:ext uri="{FF2B5EF4-FFF2-40B4-BE49-F238E27FC236}">
                <a16:creationId xmlns:a16="http://schemas.microsoft.com/office/drawing/2014/main" id="{95715AA5-2313-462B-8B52-FF15390CB7E4}"/>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C3E714A3-75DC-4B71-A45D-E7EA53907E36}"/>
              </a:ext>
            </a:extLst>
          </p:cNvPr>
          <p:cNvSpPr>
            <a:spLocks noGrp="1"/>
          </p:cNvSpPr>
          <p:nvPr>
            <p:ph type="sldNum" sz="quarter" idx="12"/>
          </p:nvPr>
        </p:nvSpPr>
        <p:spPr/>
        <p:txBody>
          <a:bodyPr/>
          <a:lstStyle/>
          <a:p>
            <a:fld id="{FEE93B5A-22E7-4ADD-91D5-441D0950230A}" type="slidenum">
              <a:rPr lang="fr-FR" smtClean="0"/>
              <a:t>9</a:t>
            </a:fld>
            <a:endParaRPr lang="fr-FR"/>
          </a:p>
        </p:txBody>
      </p:sp>
      <p:sp>
        <p:nvSpPr>
          <p:cNvPr id="9" name="Titre 1">
            <a:extLst>
              <a:ext uri="{FF2B5EF4-FFF2-40B4-BE49-F238E27FC236}">
                <a16:creationId xmlns:a16="http://schemas.microsoft.com/office/drawing/2014/main" id="{1DB35A6A-C2E2-4547-B3B0-5C0E598EB738}"/>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 Le recours </a:t>
            </a:r>
          </a:p>
          <a:p>
            <a:r>
              <a:rPr lang="fr-FR" dirty="0"/>
              <a:t>au chômage partiel</a:t>
            </a:r>
          </a:p>
        </p:txBody>
      </p:sp>
      <p:sp>
        <p:nvSpPr>
          <p:cNvPr id="11" name="Espace réservé du contenu 2">
            <a:extLst>
              <a:ext uri="{FF2B5EF4-FFF2-40B4-BE49-F238E27FC236}">
                <a16:creationId xmlns:a16="http://schemas.microsoft.com/office/drawing/2014/main" id="{6F49D20D-C5DC-4030-A9AA-5579CFD1211D}"/>
              </a:ext>
            </a:extLst>
          </p:cNvPr>
          <p:cNvSpPr txBox="1">
            <a:spLocks/>
          </p:cNvSpPr>
          <p:nvPr/>
        </p:nvSpPr>
        <p:spPr>
          <a:xfrm>
            <a:off x="838200" y="1872351"/>
            <a:ext cx="10515600" cy="4108035"/>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2700" dirty="0"/>
              <a:t>En France:</a:t>
            </a:r>
          </a:p>
          <a:p>
            <a:pPr algn="just"/>
            <a:r>
              <a:rPr lang="fr-FR" sz="2700" dirty="0"/>
              <a:t>8,3 millions de salariés en activité partielle au plus haut (chiffres révisés suite aux déclarations de recours réels au dispositif)</a:t>
            </a:r>
          </a:p>
          <a:p>
            <a:pPr algn="just"/>
            <a:r>
              <a:rPr lang="fr-FR" sz="2700" dirty="0"/>
              <a:t>soit plus de 40% des salariés du secteur privé</a:t>
            </a:r>
          </a:p>
          <a:p>
            <a:pPr algn="just"/>
            <a:endParaRPr lang="fr-FR" dirty="0">
              <a:solidFill>
                <a:srgbClr val="4BACC6"/>
              </a:solidFill>
            </a:endParaRPr>
          </a:p>
          <a:p>
            <a:pPr marL="0" indent="0" algn="just">
              <a:buNone/>
            </a:pPr>
            <a:r>
              <a:rPr lang="fr-FR" dirty="0">
                <a:solidFill>
                  <a:srgbClr val="4BACC6"/>
                </a:solidFill>
              </a:rPr>
              <a:t>Au pic de la crise sanitaire en avril, l’activité partielle dans la Loire représente:</a:t>
            </a:r>
          </a:p>
          <a:p>
            <a:pPr marL="0" indent="0" algn="just">
              <a:buNone/>
            </a:pPr>
            <a:r>
              <a:rPr lang="fr-FR" dirty="0">
                <a:solidFill>
                  <a:srgbClr val="4BACC6"/>
                </a:solidFill>
              </a:rPr>
              <a:t>12 200 entreprises concernées</a:t>
            </a:r>
          </a:p>
          <a:p>
            <a:pPr marL="0" indent="0" algn="just">
              <a:buNone/>
            </a:pPr>
            <a:r>
              <a:rPr lang="fr-FR" dirty="0">
                <a:solidFill>
                  <a:srgbClr val="4BACC6"/>
                </a:solidFill>
              </a:rPr>
              <a:t>83 000 salariés soit plus de 40% des effectifs ligériens</a:t>
            </a:r>
          </a:p>
          <a:p>
            <a:pPr marL="0" indent="0" algn="just">
              <a:buNone/>
            </a:pPr>
            <a:r>
              <a:rPr lang="fr-FR" dirty="0">
                <a:solidFill>
                  <a:srgbClr val="4BACC6"/>
                </a:solidFill>
              </a:rPr>
              <a:t>Source : DIRECCTE, UD42.</a:t>
            </a:r>
          </a:p>
        </p:txBody>
      </p:sp>
    </p:spTree>
    <p:extLst>
      <p:ext uri="{BB962C8B-B14F-4D97-AF65-F5344CB8AC3E}">
        <p14:creationId xmlns:p14="http://schemas.microsoft.com/office/powerpoint/2010/main" val="211195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10</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a:t>
            </a:r>
          </a:p>
          <a:p>
            <a:r>
              <a:rPr lang="fr-FR" dirty="0"/>
              <a:t>le climat des affaires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629850" y="1667972"/>
            <a:ext cx="6585857" cy="4351338"/>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2000" dirty="0">
                <a:sym typeface="Wingdings" panose="05000000000000000000" pitchFamily="2" charset="2"/>
              </a:rPr>
              <a:t>Les indices de l'activité et de l’emploi poursuivent leur redressement tout en restant bien en deçà de leur niveau avant la crise sanitaire.</a:t>
            </a:r>
          </a:p>
          <a:p>
            <a:pPr algn="just"/>
            <a:endParaRPr lang="fr-FR" sz="2000" dirty="0">
              <a:sym typeface="Wingdings" panose="05000000000000000000" pitchFamily="2" charset="2"/>
            </a:endParaRPr>
          </a:p>
          <a:p>
            <a:pPr algn="just"/>
            <a:r>
              <a:rPr lang="fr-FR" sz="2000" dirty="0">
                <a:sym typeface="Wingdings" panose="05000000000000000000" pitchFamily="2" charset="2"/>
              </a:rPr>
              <a:t>L’indice de l’INSEE se redresse (91 en août) après avoir atteint son niveau le plus bas (53 en avril, précédemment 70 en 2009, début de la mesure en 1980, moyenne de 100).</a:t>
            </a:r>
          </a:p>
          <a:p>
            <a:pPr algn="just"/>
            <a:endParaRPr lang="fr-FR" sz="500" dirty="0">
              <a:sym typeface="Wingdings" panose="05000000000000000000" pitchFamily="2" charset="2"/>
            </a:endParaRPr>
          </a:p>
          <a:p>
            <a:pPr algn="just"/>
            <a:endParaRPr lang="fr-FR" sz="500" dirty="0">
              <a:sym typeface="Wingdings" panose="05000000000000000000" pitchFamily="2" charset="2"/>
            </a:endParaRPr>
          </a:p>
          <a:p>
            <a:pPr algn="just"/>
            <a:r>
              <a:rPr lang="fr-FR" sz="2000" dirty="0">
                <a:sym typeface="Wingdings" panose="05000000000000000000" pitchFamily="2" charset="2"/>
              </a:rPr>
              <a:t>Confirmé par l’indice composite PMI </a:t>
            </a:r>
            <a:r>
              <a:rPr lang="fr-FR" sz="2000" dirty="0" err="1">
                <a:sym typeface="Wingdings" panose="05000000000000000000" pitchFamily="2" charset="2"/>
              </a:rPr>
              <a:t>Markit</a:t>
            </a:r>
            <a:r>
              <a:rPr lang="fr-FR" sz="2000" dirty="0">
                <a:sym typeface="Wingdings" panose="05000000000000000000" pitchFamily="2" charset="2"/>
              </a:rPr>
              <a:t> pour l’industrie manufacturière d’une valeur de 51,2 contre 51,9 en février avant le confinement après avoir connu son plus bas niveau 30,3 en 22 ans de mesure (une valeur supérieure à 50 est un bon indicateur).</a:t>
            </a:r>
          </a:p>
          <a:p>
            <a:pPr algn="just"/>
            <a:endParaRPr lang="fr-FR" sz="2000" dirty="0">
              <a:sym typeface="Wingdings" panose="05000000000000000000" pitchFamily="2" charset="2"/>
            </a:endParaRPr>
          </a:p>
          <a:p>
            <a:pPr marL="457200" lvl="1" indent="0" algn="just">
              <a:buNone/>
            </a:pPr>
            <a:endParaRPr lang="fr-FR" sz="1800" dirty="0">
              <a:solidFill>
                <a:srgbClr val="4BACC6"/>
              </a:solidFill>
            </a:endParaRPr>
          </a:p>
          <a:p>
            <a:pPr marL="457200" lvl="1" indent="0" algn="just">
              <a:buFont typeface="Arial" panose="020B0604020202020204" pitchFamily="34" charset="0"/>
              <a:buNone/>
            </a:pPr>
            <a:endParaRPr lang="fr-FR" sz="1800" dirty="0">
              <a:solidFill>
                <a:srgbClr val="4BACC6"/>
              </a:solidFill>
            </a:endParaRPr>
          </a:p>
        </p:txBody>
      </p:sp>
      <p:pic>
        <p:nvPicPr>
          <p:cNvPr id="7" name="Image 6">
            <a:extLst>
              <a:ext uri="{FF2B5EF4-FFF2-40B4-BE49-F238E27FC236}">
                <a16:creationId xmlns:a16="http://schemas.microsoft.com/office/drawing/2014/main" id="{E4980603-4C81-452C-81CC-AEF551BE36A2}"/>
              </a:ext>
            </a:extLst>
          </p:cNvPr>
          <p:cNvPicPr>
            <a:picLocks noChangeAspect="1"/>
          </p:cNvPicPr>
          <p:nvPr/>
        </p:nvPicPr>
        <p:blipFill>
          <a:blip r:embed="rId3"/>
          <a:stretch>
            <a:fillRect/>
          </a:stretch>
        </p:blipFill>
        <p:spPr>
          <a:xfrm>
            <a:off x="7423370" y="59705"/>
            <a:ext cx="4569086" cy="3278795"/>
          </a:xfrm>
          <a:prstGeom prst="rect">
            <a:avLst/>
          </a:prstGeom>
        </p:spPr>
      </p:pic>
      <p:pic>
        <p:nvPicPr>
          <p:cNvPr id="8" name="Image 7">
            <a:extLst>
              <a:ext uri="{FF2B5EF4-FFF2-40B4-BE49-F238E27FC236}">
                <a16:creationId xmlns:a16="http://schemas.microsoft.com/office/drawing/2014/main" id="{8522DDEC-BE68-4167-BFCA-303C59C0CDCF}"/>
              </a:ext>
            </a:extLst>
          </p:cNvPr>
          <p:cNvPicPr>
            <a:picLocks noChangeAspect="1"/>
          </p:cNvPicPr>
          <p:nvPr/>
        </p:nvPicPr>
        <p:blipFill>
          <a:blip r:embed="rId4"/>
          <a:stretch>
            <a:fillRect/>
          </a:stretch>
        </p:blipFill>
        <p:spPr>
          <a:xfrm>
            <a:off x="7424056" y="3467748"/>
            <a:ext cx="4568400" cy="3330547"/>
          </a:xfrm>
          <a:prstGeom prst="rect">
            <a:avLst/>
          </a:prstGeom>
        </p:spPr>
      </p:pic>
    </p:spTree>
    <p:extLst>
      <p:ext uri="{BB962C8B-B14F-4D97-AF65-F5344CB8AC3E}">
        <p14:creationId xmlns:p14="http://schemas.microsoft.com/office/powerpoint/2010/main" val="97360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E1E16CB-F984-4B1B-9BD6-F43E729C3CA4}"/>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034B1B10-F22D-4E86-A319-25CF81774588}"/>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4D9954CD-CD4E-4063-9815-D51F03761419}"/>
              </a:ext>
            </a:extLst>
          </p:cNvPr>
          <p:cNvSpPr>
            <a:spLocks noGrp="1"/>
          </p:cNvSpPr>
          <p:nvPr>
            <p:ph type="sldNum" sz="quarter" idx="12"/>
          </p:nvPr>
        </p:nvSpPr>
        <p:spPr/>
        <p:txBody>
          <a:bodyPr/>
          <a:lstStyle/>
          <a:p>
            <a:fld id="{FEE93B5A-22E7-4ADD-91D5-441D0950230A}" type="slidenum">
              <a:rPr lang="fr-FR" smtClean="0"/>
              <a:t>11</a:t>
            </a:fld>
            <a:endParaRPr lang="fr-FR"/>
          </a:p>
        </p:txBody>
      </p:sp>
      <p:sp>
        <p:nvSpPr>
          <p:cNvPr id="5" name="Titre 1">
            <a:extLst>
              <a:ext uri="{FF2B5EF4-FFF2-40B4-BE49-F238E27FC236}">
                <a16:creationId xmlns:a16="http://schemas.microsoft.com/office/drawing/2014/main" id="{5FE9A46D-89CB-4CC4-A7D8-C257863606B2}"/>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a:t>
            </a:r>
          </a:p>
          <a:p>
            <a:r>
              <a:rPr lang="fr-FR" dirty="0"/>
              <a:t>les entreprises (1/2)</a:t>
            </a:r>
          </a:p>
        </p:txBody>
      </p:sp>
      <p:sp>
        <p:nvSpPr>
          <p:cNvPr id="6" name="Espace réservé du contenu 2">
            <a:extLst>
              <a:ext uri="{FF2B5EF4-FFF2-40B4-BE49-F238E27FC236}">
                <a16:creationId xmlns:a16="http://schemas.microsoft.com/office/drawing/2014/main" id="{C7555F23-F33B-4B06-B245-83716E008F71}"/>
              </a:ext>
            </a:extLst>
          </p:cNvPr>
          <p:cNvSpPr txBox="1">
            <a:spLocks/>
          </p:cNvSpPr>
          <p:nvPr/>
        </p:nvSpPr>
        <p:spPr>
          <a:xfrm>
            <a:off x="629850" y="1690688"/>
            <a:ext cx="10723950" cy="4478618"/>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2000" dirty="0">
                <a:sym typeface="Wingdings" panose="05000000000000000000" pitchFamily="2" charset="2"/>
              </a:rPr>
              <a:t>Comparaison 2019 – 2020, de janvier à septembre</a:t>
            </a:r>
          </a:p>
          <a:p>
            <a:pPr algn="just"/>
            <a:endParaRPr lang="fr-FR" sz="2000" dirty="0">
              <a:sym typeface="Wingdings" panose="05000000000000000000" pitchFamily="2" charset="2"/>
            </a:endParaRPr>
          </a:p>
          <a:p>
            <a:pPr algn="just"/>
            <a:endParaRPr lang="fr-FR" sz="2000" dirty="0">
              <a:sym typeface="Wingdings" panose="05000000000000000000" pitchFamily="2" charset="2"/>
            </a:endParaRPr>
          </a:p>
          <a:p>
            <a:pPr algn="just"/>
            <a:endParaRPr lang="fr-FR" sz="2000" dirty="0">
              <a:sym typeface="Wingdings" panose="05000000000000000000" pitchFamily="2" charset="2"/>
            </a:endParaRPr>
          </a:p>
          <a:p>
            <a:pPr algn="just"/>
            <a:endParaRPr lang="fr-FR" sz="2000" dirty="0">
              <a:sym typeface="Wingdings" panose="05000000000000000000" pitchFamily="2" charset="2"/>
            </a:endParaRPr>
          </a:p>
          <a:p>
            <a:pPr algn="just"/>
            <a:endParaRPr lang="fr-FR" sz="2000" dirty="0">
              <a:sym typeface="Wingdings" panose="05000000000000000000" pitchFamily="2" charset="2"/>
            </a:endParaRPr>
          </a:p>
          <a:p>
            <a:pPr algn="just"/>
            <a:endParaRPr lang="fr-FR" sz="2000" dirty="0">
              <a:sym typeface="Wingdings" panose="05000000000000000000" pitchFamily="2" charset="2"/>
            </a:endParaRPr>
          </a:p>
          <a:p>
            <a:pPr algn="just"/>
            <a:r>
              <a:rPr lang="fr-FR" sz="2000" dirty="0">
                <a:sym typeface="Wingdings" panose="05000000000000000000" pitchFamily="2" charset="2"/>
              </a:rPr>
              <a:t>Un plus faible impact sur le volume d’immatriculation dans la Loire sur les 9 premiers mois de l’année.</a:t>
            </a:r>
          </a:p>
          <a:p>
            <a:pPr algn="just"/>
            <a:r>
              <a:rPr lang="fr-FR" sz="2000" dirty="0">
                <a:sym typeface="Wingdings" panose="05000000000000000000" pitchFamily="2" charset="2"/>
              </a:rPr>
              <a:t>Le contexte actuel risque surtout d’impacter la création de fin d’année et celles de 2021 du fait des incertitudes sur les perspectives sanitaires et économiques quel que soit les secteurs d’activité. </a:t>
            </a:r>
          </a:p>
          <a:p>
            <a:pPr algn="just"/>
            <a:r>
              <a:rPr lang="fr-FR" sz="2000" dirty="0">
                <a:sym typeface="Wingdings" panose="05000000000000000000" pitchFamily="2" charset="2"/>
              </a:rPr>
              <a:t>Une baisse du nombre de radiation pour l’instant en partie grâce aux mesures mises en place par l’Etat  point de vigilance sur la fin d’année : démarrage des remboursements des PGE, nouvelle vague, bilan de fin d’année, projection 2021 avec des carnets de commande incertains...</a:t>
            </a:r>
          </a:p>
          <a:p>
            <a:pPr marL="0" indent="0" algn="just">
              <a:buNone/>
            </a:pPr>
            <a:endParaRPr lang="fr-FR" sz="2000" dirty="0">
              <a:sym typeface="Wingdings" panose="05000000000000000000" pitchFamily="2" charset="2"/>
            </a:endParaRPr>
          </a:p>
          <a:p>
            <a:pPr marL="0" indent="0" algn="just">
              <a:buNone/>
            </a:pPr>
            <a:r>
              <a:rPr lang="fr-FR" sz="2000" dirty="0">
                <a:sym typeface="Wingdings" panose="05000000000000000000" pitchFamily="2" charset="2"/>
              </a:rPr>
              <a:t>A noter que 2019 avait été une très bonne année en termes de création.</a:t>
            </a:r>
          </a:p>
          <a:p>
            <a:pPr marL="457200" lvl="1" indent="0" algn="just">
              <a:buNone/>
            </a:pPr>
            <a:endParaRPr lang="fr-FR" sz="1800" dirty="0">
              <a:solidFill>
                <a:srgbClr val="4BACC6"/>
              </a:solidFill>
            </a:endParaRPr>
          </a:p>
          <a:p>
            <a:pPr marL="457200" lvl="1" indent="0" algn="just">
              <a:buFont typeface="Arial" panose="020B0604020202020204" pitchFamily="34" charset="0"/>
              <a:buNone/>
            </a:pPr>
            <a:endParaRPr lang="fr-FR" sz="1800" dirty="0">
              <a:solidFill>
                <a:srgbClr val="4BACC6"/>
              </a:solidFill>
            </a:endParaRPr>
          </a:p>
        </p:txBody>
      </p:sp>
      <p:graphicFrame>
        <p:nvGraphicFramePr>
          <p:cNvPr id="7" name="Tableau 6">
            <a:extLst>
              <a:ext uri="{FF2B5EF4-FFF2-40B4-BE49-F238E27FC236}">
                <a16:creationId xmlns:a16="http://schemas.microsoft.com/office/drawing/2014/main" id="{843B4F95-CB60-43EE-BB3E-A65E7A7E1F4A}"/>
              </a:ext>
            </a:extLst>
          </p:cNvPr>
          <p:cNvGraphicFramePr>
            <a:graphicFrameLocks noGrp="1"/>
          </p:cNvGraphicFramePr>
          <p:nvPr>
            <p:extLst>
              <p:ext uri="{D42A27DB-BD31-4B8C-83A1-F6EECF244321}">
                <p14:modId xmlns:p14="http://schemas.microsoft.com/office/powerpoint/2010/main" val="2922254473"/>
              </p:ext>
            </p:extLst>
          </p:nvPr>
        </p:nvGraphicFramePr>
        <p:xfrm>
          <a:off x="629850" y="2050937"/>
          <a:ext cx="10723951" cy="1752600"/>
        </p:xfrm>
        <a:graphic>
          <a:graphicData uri="http://schemas.openxmlformats.org/drawingml/2006/table">
            <a:tbl>
              <a:tblPr firstRow="1" bandRow="1">
                <a:tableStyleId>{5C22544A-7EE6-4342-B048-85BDC9FD1C3A}</a:tableStyleId>
              </a:tblPr>
              <a:tblGrid>
                <a:gridCol w="1531993">
                  <a:extLst>
                    <a:ext uri="{9D8B030D-6E8A-4147-A177-3AD203B41FA5}">
                      <a16:colId xmlns:a16="http://schemas.microsoft.com/office/drawing/2014/main" val="4143733095"/>
                    </a:ext>
                  </a:extLst>
                </a:gridCol>
                <a:gridCol w="1531993">
                  <a:extLst>
                    <a:ext uri="{9D8B030D-6E8A-4147-A177-3AD203B41FA5}">
                      <a16:colId xmlns:a16="http://schemas.microsoft.com/office/drawing/2014/main" val="2081906712"/>
                    </a:ext>
                  </a:extLst>
                </a:gridCol>
                <a:gridCol w="1531993">
                  <a:extLst>
                    <a:ext uri="{9D8B030D-6E8A-4147-A177-3AD203B41FA5}">
                      <a16:colId xmlns:a16="http://schemas.microsoft.com/office/drawing/2014/main" val="2946912496"/>
                    </a:ext>
                  </a:extLst>
                </a:gridCol>
                <a:gridCol w="1531993">
                  <a:extLst>
                    <a:ext uri="{9D8B030D-6E8A-4147-A177-3AD203B41FA5}">
                      <a16:colId xmlns:a16="http://schemas.microsoft.com/office/drawing/2014/main" val="100703370"/>
                    </a:ext>
                  </a:extLst>
                </a:gridCol>
                <a:gridCol w="1531993">
                  <a:extLst>
                    <a:ext uri="{9D8B030D-6E8A-4147-A177-3AD203B41FA5}">
                      <a16:colId xmlns:a16="http://schemas.microsoft.com/office/drawing/2014/main" val="3198559512"/>
                    </a:ext>
                  </a:extLst>
                </a:gridCol>
                <a:gridCol w="1531993">
                  <a:extLst>
                    <a:ext uri="{9D8B030D-6E8A-4147-A177-3AD203B41FA5}">
                      <a16:colId xmlns:a16="http://schemas.microsoft.com/office/drawing/2014/main" val="3187472013"/>
                    </a:ext>
                  </a:extLst>
                </a:gridCol>
                <a:gridCol w="1531993">
                  <a:extLst>
                    <a:ext uri="{9D8B030D-6E8A-4147-A177-3AD203B41FA5}">
                      <a16:colId xmlns:a16="http://schemas.microsoft.com/office/drawing/2014/main" val="2851926239"/>
                    </a:ext>
                  </a:extLst>
                </a:gridCol>
              </a:tblGrid>
              <a:tr h="370840">
                <a:tc>
                  <a:txBody>
                    <a:bodyPr/>
                    <a:lstStyle/>
                    <a:p>
                      <a:endParaRPr lang="fr-FR" dirty="0"/>
                    </a:p>
                  </a:txBody>
                  <a:tcPr>
                    <a:solidFill>
                      <a:srgbClr val="4A6A7E"/>
                    </a:solidFill>
                  </a:tcPr>
                </a:tc>
                <a:tc gridSpan="3">
                  <a:txBody>
                    <a:bodyPr/>
                    <a:lstStyle/>
                    <a:p>
                      <a:pPr algn="ctr"/>
                      <a:r>
                        <a:rPr lang="fr-FR" dirty="0"/>
                        <a:t>Immatriculation</a:t>
                      </a:r>
                    </a:p>
                  </a:txBody>
                  <a:tcPr>
                    <a:solidFill>
                      <a:srgbClr val="00BC00"/>
                    </a:solidFill>
                  </a:tcPr>
                </a:tc>
                <a:tc hMerge="1">
                  <a:txBody>
                    <a:bodyPr/>
                    <a:lstStyle/>
                    <a:p>
                      <a:pPr algn="ctr"/>
                      <a:endParaRPr lang="fr-FR" dirty="0"/>
                    </a:p>
                  </a:txBody>
                  <a:tcPr>
                    <a:solidFill>
                      <a:srgbClr val="4A6A7E"/>
                    </a:solidFill>
                  </a:tcPr>
                </a:tc>
                <a:tc hMerge="1">
                  <a:txBody>
                    <a:bodyPr/>
                    <a:lstStyle/>
                    <a:p>
                      <a:pPr algn="ctr"/>
                      <a:endParaRPr lang="fr-FR" dirty="0"/>
                    </a:p>
                  </a:txBody>
                  <a:tcPr>
                    <a:solidFill>
                      <a:srgbClr val="4A6A7E"/>
                    </a:solidFill>
                  </a:tcPr>
                </a:tc>
                <a:tc gridSpan="3">
                  <a:txBody>
                    <a:bodyPr/>
                    <a:lstStyle/>
                    <a:p>
                      <a:pPr algn="ctr"/>
                      <a:r>
                        <a:rPr lang="fr-FR" dirty="0"/>
                        <a:t>Radiation</a:t>
                      </a:r>
                    </a:p>
                  </a:txBody>
                  <a:tcPr>
                    <a:solidFill>
                      <a:schemeClr val="accent2"/>
                    </a:solidFill>
                  </a:tcPr>
                </a:tc>
                <a:tc hMerge="1">
                  <a:txBody>
                    <a:bodyPr/>
                    <a:lstStyle/>
                    <a:p>
                      <a:pPr algn="ctr"/>
                      <a:endParaRPr lang="fr-FR" dirty="0"/>
                    </a:p>
                  </a:txBody>
                  <a:tcPr>
                    <a:solidFill>
                      <a:srgbClr val="4A6A7E"/>
                    </a:solidFill>
                  </a:tcPr>
                </a:tc>
                <a:tc hMerge="1">
                  <a:txBody>
                    <a:bodyPr/>
                    <a:lstStyle/>
                    <a:p>
                      <a:pPr algn="ctr"/>
                      <a:endParaRPr lang="fr-FR" dirty="0"/>
                    </a:p>
                  </a:txBody>
                  <a:tcPr>
                    <a:solidFill>
                      <a:srgbClr val="4A6A7E"/>
                    </a:solidFill>
                  </a:tcPr>
                </a:tc>
                <a:extLst>
                  <a:ext uri="{0D108BD9-81ED-4DB2-BD59-A6C34878D82A}">
                    <a16:rowId xmlns:a16="http://schemas.microsoft.com/office/drawing/2014/main" val="1895141371"/>
                  </a:ext>
                </a:extLst>
              </a:tr>
              <a:tr h="370840">
                <a:tc>
                  <a:txBody>
                    <a:bodyPr/>
                    <a:lstStyle/>
                    <a:p>
                      <a:endParaRPr lang="fr-FR" dirty="0"/>
                    </a:p>
                  </a:txBody>
                  <a:tcPr>
                    <a:solidFill>
                      <a:srgbClr val="4A6A7E"/>
                    </a:solidFill>
                  </a:tcPr>
                </a:tc>
                <a:tc>
                  <a:txBody>
                    <a:bodyPr/>
                    <a:lstStyle/>
                    <a:p>
                      <a:pPr algn="ctr"/>
                      <a:r>
                        <a:rPr lang="fr-FR" dirty="0">
                          <a:solidFill>
                            <a:schemeClr val="bg1"/>
                          </a:solidFill>
                        </a:rPr>
                        <a:t>2019</a:t>
                      </a:r>
                    </a:p>
                  </a:txBody>
                  <a:tcPr>
                    <a:solidFill>
                      <a:srgbClr val="00BC00"/>
                    </a:solidFill>
                  </a:tcPr>
                </a:tc>
                <a:tc>
                  <a:txBody>
                    <a:bodyPr/>
                    <a:lstStyle/>
                    <a:p>
                      <a:pPr algn="ctr"/>
                      <a:r>
                        <a:rPr lang="fr-FR" dirty="0">
                          <a:solidFill>
                            <a:schemeClr val="bg1"/>
                          </a:solidFill>
                        </a:rPr>
                        <a:t>2020</a:t>
                      </a:r>
                    </a:p>
                  </a:txBody>
                  <a:tcPr>
                    <a:solidFill>
                      <a:srgbClr val="00BC00"/>
                    </a:solidFill>
                  </a:tcPr>
                </a:tc>
                <a:tc>
                  <a:txBody>
                    <a:bodyPr/>
                    <a:lstStyle/>
                    <a:p>
                      <a:pPr algn="ctr"/>
                      <a:r>
                        <a:rPr lang="fr-FR" dirty="0">
                          <a:solidFill>
                            <a:schemeClr val="bg1"/>
                          </a:solidFill>
                        </a:rPr>
                        <a:t>Evolution</a:t>
                      </a:r>
                    </a:p>
                  </a:txBody>
                  <a:tcPr>
                    <a:solidFill>
                      <a:srgbClr val="00BC00"/>
                    </a:solidFill>
                  </a:tcPr>
                </a:tc>
                <a:tc>
                  <a:txBody>
                    <a:bodyPr/>
                    <a:lstStyle/>
                    <a:p>
                      <a:pPr algn="ctr"/>
                      <a:r>
                        <a:rPr lang="fr-FR" dirty="0">
                          <a:solidFill>
                            <a:schemeClr val="bg1"/>
                          </a:solidFill>
                        </a:rPr>
                        <a:t>2019</a:t>
                      </a:r>
                    </a:p>
                  </a:txBody>
                  <a:tcPr>
                    <a:solidFill>
                      <a:schemeClr val="accent2"/>
                    </a:solidFill>
                  </a:tcPr>
                </a:tc>
                <a:tc>
                  <a:txBody>
                    <a:bodyPr/>
                    <a:lstStyle/>
                    <a:p>
                      <a:pPr algn="ctr"/>
                      <a:r>
                        <a:rPr lang="fr-FR" dirty="0">
                          <a:solidFill>
                            <a:schemeClr val="bg1"/>
                          </a:solidFill>
                        </a:rPr>
                        <a:t>2020</a:t>
                      </a:r>
                    </a:p>
                  </a:txBody>
                  <a:tcPr>
                    <a:solidFill>
                      <a:schemeClr val="accent2"/>
                    </a:solidFill>
                  </a:tcPr>
                </a:tc>
                <a:tc>
                  <a:txBody>
                    <a:bodyPr/>
                    <a:lstStyle/>
                    <a:p>
                      <a:pPr algn="ctr"/>
                      <a:r>
                        <a:rPr lang="fr-FR" dirty="0">
                          <a:solidFill>
                            <a:schemeClr val="bg1"/>
                          </a:solidFill>
                        </a:rPr>
                        <a:t>Evolution</a:t>
                      </a:r>
                    </a:p>
                  </a:txBody>
                  <a:tcPr>
                    <a:solidFill>
                      <a:schemeClr val="accent2"/>
                    </a:solidFill>
                  </a:tcPr>
                </a:tc>
                <a:extLst>
                  <a:ext uri="{0D108BD9-81ED-4DB2-BD59-A6C34878D82A}">
                    <a16:rowId xmlns:a16="http://schemas.microsoft.com/office/drawing/2014/main" val="3154996964"/>
                  </a:ext>
                </a:extLst>
              </a:tr>
              <a:tr h="370840">
                <a:tc>
                  <a:txBody>
                    <a:bodyPr/>
                    <a:lstStyle/>
                    <a:p>
                      <a:r>
                        <a:rPr lang="fr-FR" dirty="0"/>
                        <a:t>Loire</a:t>
                      </a:r>
                    </a:p>
                  </a:txBody>
                  <a:tcPr/>
                </a:tc>
                <a:tc>
                  <a:txBody>
                    <a:bodyPr/>
                    <a:lstStyle/>
                    <a:p>
                      <a:pPr algn="ctr"/>
                      <a:r>
                        <a:rPr lang="fr-FR" dirty="0"/>
                        <a:t>1 450</a:t>
                      </a:r>
                    </a:p>
                  </a:txBody>
                  <a:tcPr anchor="ctr">
                    <a:solidFill>
                      <a:schemeClr val="accent6">
                        <a:lumMod val="20000"/>
                        <a:lumOff val="80000"/>
                      </a:schemeClr>
                    </a:solidFill>
                  </a:tcPr>
                </a:tc>
                <a:tc>
                  <a:txBody>
                    <a:bodyPr/>
                    <a:lstStyle/>
                    <a:p>
                      <a:pPr algn="ctr"/>
                      <a:r>
                        <a:rPr lang="fr-FR" dirty="0"/>
                        <a:t>1 401</a:t>
                      </a:r>
                    </a:p>
                  </a:txBody>
                  <a:tcPr anchor="ctr">
                    <a:solidFill>
                      <a:schemeClr val="accent6">
                        <a:lumMod val="20000"/>
                        <a:lumOff val="80000"/>
                      </a:schemeClr>
                    </a:solidFill>
                  </a:tcPr>
                </a:tc>
                <a:tc>
                  <a:txBody>
                    <a:bodyPr/>
                    <a:lstStyle/>
                    <a:p>
                      <a:pPr algn="ctr"/>
                      <a:r>
                        <a:rPr lang="fr-FR" dirty="0"/>
                        <a:t>- 3 %</a:t>
                      </a:r>
                    </a:p>
                  </a:txBody>
                  <a:tcPr anchor="ctr">
                    <a:solidFill>
                      <a:schemeClr val="accent6">
                        <a:lumMod val="20000"/>
                        <a:lumOff val="80000"/>
                      </a:schemeClr>
                    </a:solidFill>
                  </a:tcPr>
                </a:tc>
                <a:tc>
                  <a:txBody>
                    <a:bodyPr/>
                    <a:lstStyle/>
                    <a:p>
                      <a:pPr algn="ctr"/>
                      <a:r>
                        <a:rPr lang="fr-FR" dirty="0"/>
                        <a:t>870</a:t>
                      </a:r>
                    </a:p>
                  </a:txBody>
                  <a:tcPr anchor="ctr">
                    <a:solidFill>
                      <a:schemeClr val="accent2">
                        <a:lumMod val="20000"/>
                        <a:lumOff val="80000"/>
                      </a:schemeClr>
                    </a:solidFill>
                  </a:tcPr>
                </a:tc>
                <a:tc>
                  <a:txBody>
                    <a:bodyPr/>
                    <a:lstStyle/>
                    <a:p>
                      <a:pPr algn="ctr"/>
                      <a:r>
                        <a:rPr lang="fr-FR" dirty="0"/>
                        <a:t>810</a:t>
                      </a:r>
                    </a:p>
                  </a:txBody>
                  <a:tcPr anchor="ctr">
                    <a:solidFill>
                      <a:schemeClr val="accent2">
                        <a:lumMod val="20000"/>
                        <a:lumOff val="80000"/>
                      </a:schemeClr>
                    </a:solidFill>
                  </a:tcPr>
                </a:tc>
                <a:tc>
                  <a:txBody>
                    <a:bodyPr/>
                    <a:lstStyle/>
                    <a:p>
                      <a:pPr algn="ctr"/>
                      <a:r>
                        <a:rPr lang="fr-FR" dirty="0"/>
                        <a:t>- 7 %</a:t>
                      </a:r>
                    </a:p>
                  </a:txBody>
                  <a:tcPr anchor="ctr">
                    <a:solidFill>
                      <a:schemeClr val="accent2">
                        <a:lumMod val="20000"/>
                        <a:lumOff val="80000"/>
                      </a:schemeClr>
                    </a:solidFill>
                  </a:tcPr>
                </a:tc>
                <a:extLst>
                  <a:ext uri="{0D108BD9-81ED-4DB2-BD59-A6C34878D82A}">
                    <a16:rowId xmlns:a16="http://schemas.microsoft.com/office/drawing/2014/main" val="1028360726"/>
                  </a:ext>
                </a:extLst>
              </a:tr>
              <a:tr h="370840">
                <a:tc>
                  <a:txBody>
                    <a:bodyPr/>
                    <a:lstStyle/>
                    <a:p>
                      <a:r>
                        <a:rPr lang="fr-FR" dirty="0"/>
                        <a:t>Auvergne-Rhône-Alpes</a:t>
                      </a:r>
                    </a:p>
                  </a:txBody>
                  <a:tcPr/>
                </a:tc>
                <a:tc>
                  <a:txBody>
                    <a:bodyPr/>
                    <a:lstStyle/>
                    <a:p>
                      <a:pPr algn="ctr"/>
                      <a:r>
                        <a:rPr lang="fr-FR" dirty="0"/>
                        <a:t>18 478</a:t>
                      </a:r>
                    </a:p>
                  </a:txBody>
                  <a:tcPr anchor="ctr">
                    <a:solidFill>
                      <a:schemeClr val="accent6">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17 349</a:t>
                      </a:r>
                    </a:p>
                  </a:txBody>
                  <a:tcPr anchor="ctr">
                    <a:solidFill>
                      <a:schemeClr val="accent6">
                        <a:lumMod val="40000"/>
                        <a:lumOff val="60000"/>
                      </a:schemeClr>
                    </a:solidFill>
                  </a:tcPr>
                </a:tc>
                <a:tc>
                  <a:txBody>
                    <a:bodyPr/>
                    <a:lstStyle/>
                    <a:p>
                      <a:pPr algn="ctr"/>
                      <a:r>
                        <a:rPr lang="fr-FR" dirty="0"/>
                        <a:t>- 6 %</a:t>
                      </a:r>
                    </a:p>
                  </a:txBody>
                  <a:tcPr anchor="ctr">
                    <a:solidFill>
                      <a:schemeClr val="accent6">
                        <a:lumMod val="40000"/>
                        <a:lumOff val="60000"/>
                      </a:schemeClr>
                    </a:solidFill>
                  </a:tcPr>
                </a:tc>
                <a:tc>
                  <a:txBody>
                    <a:bodyPr/>
                    <a:lstStyle/>
                    <a:p>
                      <a:pPr algn="ctr"/>
                      <a:r>
                        <a:rPr lang="fr-FR" dirty="0"/>
                        <a:t>13 903	</a:t>
                      </a:r>
                    </a:p>
                  </a:txBody>
                  <a:tcPr anchor="ctr">
                    <a:solidFill>
                      <a:schemeClr val="accent2">
                        <a:lumMod val="40000"/>
                        <a:lumOff val="60000"/>
                      </a:schemeClr>
                    </a:solidFill>
                  </a:tcPr>
                </a:tc>
                <a:tc>
                  <a:txBody>
                    <a:bodyPr/>
                    <a:lstStyle/>
                    <a:p>
                      <a:pPr algn="ctr"/>
                      <a:r>
                        <a:rPr lang="fr-FR" dirty="0"/>
                        <a:t>11 447</a:t>
                      </a:r>
                    </a:p>
                  </a:txBody>
                  <a:tcPr anchor="ctr">
                    <a:solidFill>
                      <a:schemeClr val="accent2">
                        <a:lumMod val="40000"/>
                        <a:lumOff val="60000"/>
                      </a:schemeClr>
                    </a:solidFill>
                  </a:tcPr>
                </a:tc>
                <a:tc>
                  <a:txBody>
                    <a:bodyPr/>
                    <a:lstStyle/>
                    <a:p>
                      <a:pPr algn="ctr"/>
                      <a:r>
                        <a:rPr lang="fr-FR" dirty="0"/>
                        <a:t>- 18 %</a:t>
                      </a:r>
                    </a:p>
                  </a:txBody>
                  <a:tcPr anchor="ctr">
                    <a:solidFill>
                      <a:schemeClr val="accent2">
                        <a:lumMod val="40000"/>
                        <a:lumOff val="60000"/>
                      </a:schemeClr>
                    </a:solidFill>
                  </a:tcPr>
                </a:tc>
                <a:extLst>
                  <a:ext uri="{0D108BD9-81ED-4DB2-BD59-A6C34878D82A}">
                    <a16:rowId xmlns:a16="http://schemas.microsoft.com/office/drawing/2014/main" val="3556234675"/>
                  </a:ext>
                </a:extLst>
              </a:tr>
            </a:tbl>
          </a:graphicData>
        </a:graphic>
      </p:graphicFrame>
    </p:spTree>
    <p:extLst>
      <p:ext uri="{BB962C8B-B14F-4D97-AF65-F5344CB8AC3E}">
        <p14:creationId xmlns:p14="http://schemas.microsoft.com/office/powerpoint/2010/main" val="2330036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127CFA2-3E7C-4A76-946B-4AECE9FFA6B2}"/>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49FCE11D-5F20-41E1-9F23-8765C28F6E7B}"/>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55D02397-C2F9-40E6-A05F-95B3C5EE7AD6}"/>
              </a:ext>
            </a:extLst>
          </p:cNvPr>
          <p:cNvSpPr>
            <a:spLocks noGrp="1"/>
          </p:cNvSpPr>
          <p:nvPr>
            <p:ph type="sldNum" sz="quarter" idx="12"/>
          </p:nvPr>
        </p:nvSpPr>
        <p:spPr/>
        <p:txBody>
          <a:bodyPr/>
          <a:lstStyle/>
          <a:p>
            <a:fld id="{FEE93B5A-22E7-4ADD-91D5-441D0950230A}" type="slidenum">
              <a:rPr lang="fr-FR" smtClean="0"/>
              <a:t>12</a:t>
            </a:fld>
            <a:endParaRPr lang="fr-FR"/>
          </a:p>
        </p:txBody>
      </p:sp>
      <p:sp>
        <p:nvSpPr>
          <p:cNvPr id="5" name="Titre 1">
            <a:extLst>
              <a:ext uri="{FF2B5EF4-FFF2-40B4-BE49-F238E27FC236}">
                <a16:creationId xmlns:a16="http://schemas.microsoft.com/office/drawing/2014/main" id="{6E2F0777-0062-4949-B59E-C9B18938CE29}"/>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crise économique:</a:t>
            </a:r>
          </a:p>
          <a:p>
            <a:r>
              <a:rPr lang="fr-FR" dirty="0"/>
              <a:t>les entreprises (2/2)</a:t>
            </a:r>
          </a:p>
        </p:txBody>
      </p:sp>
      <p:pic>
        <p:nvPicPr>
          <p:cNvPr id="7" name="Image 6">
            <a:extLst>
              <a:ext uri="{FF2B5EF4-FFF2-40B4-BE49-F238E27FC236}">
                <a16:creationId xmlns:a16="http://schemas.microsoft.com/office/drawing/2014/main" id="{17BC25F8-64ED-4DD7-A333-62A8F0517652}"/>
              </a:ext>
            </a:extLst>
          </p:cNvPr>
          <p:cNvPicPr>
            <a:picLocks noChangeAspect="1"/>
          </p:cNvPicPr>
          <p:nvPr/>
        </p:nvPicPr>
        <p:blipFill>
          <a:blip r:embed="rId3"/>
          <a:stretch>
            <a:fillRect/>
          </a:stretch>
        </p:blipFill>
        <p:spPr>
          <a:xfrm>
            <a:off x="6096001" y="11923"/>
            <a:ext cx="5257800" cy="3160274"/>
          </a:xfrm>
          <a:prstGeom prst="rect">
            <a:avLst/>
          </a:prstGeom>
        </p:spPr>
      </p:pic>
      <p:pic>
        <p:nvPicPr>
          <p:cNvPr id="8" name="Image 7">
            <a:extLst>
              <a:ext uri="{FF2B5EF4-FFF2-40B4-BE49-F238E27FC236}">
                <a16:creationId xmlns:a16="http://schemas.microsoft.com/office/drawing/2014/main" id="{1AB62EF3-BECF-461F-8FDC-E4BED44D309D}"/>
              </a:ext>
            </a:extLst>
          </p:cNvPr>
          <p:cNvPicPr>
            <a:picLocks noChangeAspect="1"/>
          </p:cNvPicPr>
          <p:nvPr/>
        </p:nvPicPr>
        <p:blipFill>
          <a:blip r:embed="rId4"/>
          <a:stretch>
            <a:fillRect/>
          </a:stretch>
        </p:blipFill>
        <p:spPr>
          <a:xfrm>
            <a:off x="6101281" y="3172445"/>
            <a:ext cx="5257800" cy="3160274"/>
          </a:xfrm>
          <a:prstGeom prst="rect">
            <a:avLst/>
          </a:prstGeom>
        </p:spPr>
      </p:pic>
      <p:sp>
        <p:nvSpPr>
          <p:cNvPr id="9" name="Espace réservé du contenu 2">
            <a:extLst>
              <a:ext uri="{FF2B5EF4-FFF2-40B4-BE49-F238E27FC236}">
                <a16:creationId xmlns:a16="http://schemas.microsoft.com/office/drawing/2014/main" id="{69DEFE14-7734-4108-B9F9-3340727045A1}"/>
              </a:ext>
            </a:extLst>
          </p:cNvPr>
          <p:cNvSpPr txBox="1">
            <a:spLocks/>
          </p:cNvSpPr>
          <p:nvPr/>
        </p:nvSpPr>
        <p:spPr>
          <a:xfrm>
            <a:off x="629850" y="1667972"/>
            <a:ext cx="5257801" cy="4351338"/>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2000" dirty="0">
                <a:sym typeface="Wingdings" panose="05000000000000000000" pitchFamily="2" charset="2"/>
              </a:rPr>
              <a:t>Un début d’année 2020 positif: une baisse du nombre de radiation et une hausse du nombre de créations </a:t>
            </a:r>
          </a:p>
          <a:p>
            <a:pPr algn="just"/>
            <a:r>
              <a:rPr lang="fr-FR" sz="2000" dirty="0">
                <a:sym typeface="Wingdings" panose="05000000000000000000" pitchFamily="2" charset="2"/>
              </a:rPr>
              <a:t>Le confinement: baisse importante des créations et des radiations sur 2 mois. </a:t>
            </a:r>
          </a:p>
          <a:p>
            <a:pPr algn="just"/>
            <a:r>
              <a:rPr lang="fr-FR" sz="2000" dirty="0">
                <a:sym typeface="Wingdings" panose="05000000000000000000" pitchFamily="2" charset="2"/>
              </a:rPr>
              <a:t>En juillet une accélération des radiations  rattrapage suite à la fermeture des tribunaux et première vague suite au problème d’activité</a:t>
            </a:r>
          </a:p>
          <a:p>
            <a:pPr algn="just"/>
            <a:r>
              <a:rPr lang="fr-FR" sz="2000" dirty="0">
                <a:sym typeface="Wingdings" panose="05000000000000000000" pitchFamily="2" charset="2"/>
              </a:rPr>
              <a:t>Concernant la création, une reprise progressive sur les bases du début d’année avec une hausse du nombre de création mensuelle par rapport à 2019  des projets de création qui étaient sûrement déjà en cours et phénomène de rattrapage</a:t>
            </a:r>
            <a:endParaRPr lang="fr-FR" sz="1800" dirty="0">
              <a:solidFill>
                <a:srgbClr val="4BACC6"/>
              </a:solidFill>
            </a:endParaRPr>
          </a:p>
          <a:p>
            <a:pPr marL="457200" lvl="1" indent="0" algn="just">
              <a:buFont typeface="Arial" panose="020B0604020202020204" pitchFamily="34" charset="0"/>
              <a:buNone/>
            </a:pPr>
            <a:endParaRPr lang="fr-FR" sz="1800" dirty="0">
              <a:solidFill>
                <a:srgbClr val="4BACC6"/>
              </a:solidFill>
            </a:endParaRPr>
          </a:p>
        </p:txBody>
      </p:sp>
      <p:sp>
        <p:nvSpPr>
          <p:cNvPr id="10" name="Ellipse 9">
            <a:extLst>
              <a:ext uri="{FF2B5EF4-FFF2-40B4-BE49-F238E27FC236}">
                <a16:creationId xmlns:a16="http://schemas.microsoft.com/office/drawing/2014/main" id="{47708D0A-C442-4689-8DA4-CFDA2A10D871}"/>
              </a:ext>
            </a:extLst>
          </p:cNvPr>
          <p:cNvSpPr/>
          <p:nvPr/>
        </p:nvSpPr>
        <p:spPr>
          <a:xfrm>
            <a:off x="6481823" y="671332"/>
            <a:ext cx="1180618" cy="706055"/>
          </a:xfrm>
          <a:prstGeom prst="ellipse">
            <a:avLst/>
          </a:prstGeom>
          <a:noFill/>
          <a:ln w="28575">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291A8A64-8C04-4394-99D8-1566D30C9421}"/>
              </a:ext>
            </a:extLst>
          </p:cNvPr>
          <p:cNvSpPr/>
          <p:nvPr/>
        </p:nvSpPr>
        <p:spPr>
          <a:xfrm>
            <a:off x="6481823" y="4046527"/>
            <a:ext cx="1180618" cy="706055"/>
          </a:xfrm>
          <a:prstGeom prst="ellipse">
            <a:avLst/>
          </a:prstGeom>
          <a:noFill/>
          <a:ln w="28575">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E4BDEBB6-AEFC-4EF3-8999-CC14636AF69A}"/>
              </a:ext>
            </a:extLst>
          </p:cNvPr>
          <p:cNvSpPr/>
          <p:nvPr/>
        </p:nvSpPr>
        <p:spPr>
          <a:xfrm rot="1029447">
            <a:off x="7412541" y="935206"/>
            <a:ext cx="1732345" cy="1013932"/>
          </a:xfrm>
          <a:prstGeom prst="ellipse">
            <a:avLst/>
          </a:prstGeom>
          <a:noFill/>
          <a:ln w="28575">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C7CCDA3C-A934-4410-A4F3-2DDE6D7230A2}"/>
              </a:ext>
            </a:extLst>
          </p:cNvPr>
          <p:cNvSpPr/>
          <p:nvPr/>
        </p:nvSpPr>
        <p:spPr>
          <a:xfrm rot="1029447">
            <a:off x="8100969" y="3674281"/>
            <a:ext cx="1034366" cy="1434602"/>
          </a:xfrm>
          <a:prstGeom prst="ellipse">
            <a:avLst/>
          </a:prstGeom>
          <a:noFill/>
          <a:ln w="28575">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49B795FA-6B77-41B0-B9EA-0F31A224AAE5}"/>
              </a:ext>
            </a:extLst>
          </p:cNvPr>
          <p:cNvSpPr/>
          <p:nvPr/>
        </p:nvSpPr>
        <p:spPr>
          <a:xfrm rot="1029447">
            <a:off x="9555329" y="3781259"/>
            <a:ext cx="1034366" cy="1434602"/>
          </a:xfrm>
          <a:prstGeom prst="ellipse">
            <a:avLst/>
          </a:prstGeom>
          <a:noFill/>
          <a:ln w="28575">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577CD1AF-0690-4CBA-8D60-C657BCF15624}"/>
              </a:ext>
            </a:extLst>
          </p:cNvPr>
          <p:cNvSpPr/>
          <p:nvPr/>
        </p:nvSpPr>
        <p:spPr>
          <a:xfrm rot="20811497">
            <a:off x="9137008" y="539062"/>
            <a:ext cx="2223759" cy="1255100"/>
          </a:xfrm>
          <a:prstGeom prst="ellipse">
            <a:avLst/>
          </a:prstGeom>
          <a:noFill/>
          <a:ln w="28575">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90A50F86-D2F8-4997-8AF5-4DCD45A23D47}"/>
              </a:ext>
            </a:extLst>
          </p:cNvPr>
          <p:cNvSpPr/>
          <p:nvPr/>
        </p:nvSpPr>
        <p:spPr>
          <a:xfrm>
            <a:off x="10695007" y="3961089"/>
            <a:ext cx="669353" cy="706055"/>
          </a:xfrm>
          <a:prstGeom prst="ellipse">
            <a:avLst/>
          </a:prstGeom>
          <a:noFill/>
          <a:ln w="28575">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4198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13</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Projection:</a:t>
            </a:r>
          </a:p>
          <a:p>
            <a:r>
              <a:rPr lang="fr-FR" dirty="0"/>
              <a:t>Les inconnus (encore nombreux)</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La dépendance aux autres : pour les sous-traitants avec un possible calendrier décalé selon « le niveau de sous-traitance », en matière d’approvisionnement…</a:t>
            </a:r>
          </a:p>
          <a:p>
            <a:pPr algn="just"/>
            <a:r>
              <a:rPr lang="fr-FR" dirty="0">
                <a:sym typeface="Wingdings" panose="05000000000000000000" pitchFamily="2" charset="2"/>
              </a:rPr>
              <a:t>Le commerce extérieur et les marchés internationaux</a:t>
            </a:r>
          </a:p>
          <a:p>
            <a:pPr algn="just"/>
            <a:r>
              <a:rPr lang="fr-FR" dirty="0">
                <a:sym typeface="Wingdings" panose="05000000000000000000" pitchFamily="2" charset="2"/>
              </a:rPr>
              <a:t>La concurrence internationale avec des situations décalées: ampleur de la crise sanitaire, différentes mesures sanitaires...</a:t>
            </a:r>
          </a:p>
          <a:p>
            <a:pPr algn="just"/>
            <a:r>
              <a:rPr lang="fr-FR" dirty="0">
                <a:sym typeface="Wingdings" panose="05000000000000000000" pitchFamily="2" charset="2"/>
              </a:rPr>
              <a:t>Une visibilité à court-terme pour de nombreux secteurs (projection à fin 2020 au mieux)</a:t>
            </a:r>
          </a:p>
          <a:p>
            <a:pPr algn="just"/>
            <a:r>
              <a:rPr lang="fr-FR" dirty="0">
                <a:sym typeface="Wingdings" panose="05000000000000000000" pitchFamily="2" charset="2"/>
              </a:rPr>
              <a:t>Accès au PGE, PGES</a:t>
            </a:r>
          </a:p>
          <a:p>
            <a:pPr algn="just"/>
            <a:r>
              <a:rPr lang="fr-FR" dirty="0">
                <a:sym typeface="Wingdings" panose="05000000000000000000" pitchFamily="2" charset="2"/>
              </a:rPr>
              <a:t>Reprise de la consommation des ménages, de manière plus globale quel comportement attendre des ménages (maintien des nouvelles habitudes, reprise, peur, stress…)  des signes de relance mais un risque sur la fin d’année en cas d’aggravation de la crise sanitaire sur une période importante pour le secteur du commerce, du tourisme, du transport...</a:t>
            </a:r>
          </a:p>
          <a:p>
            <a:pPr lvl="1" algn="just">
              <a:buFont typeface="Wingdings" panose="05000000000000000000" pitchFamily="2" charset="2"/>
              <a:buChar char="è"/>
            </a:pPr>
            <a:endParaRPr lang="fr-FR" dirty="0">
              <a:solidFill>
                <a:srgbClr val="4BACC6"/>
              </a:solidFill>
            </a:endParaRPr>
          </a:p>
          <a:p>
            <a:pPr marL="457200" lvl="1" indent="0" algn="just">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559309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2F464A6-569B-4D9F-AD59-EE488C601E8B}"/>
              </a:ext>
            </a:extLst>
          </p:cNvPr>
          <p:cNvSpPr>
            <a:spLocks noGrp="1"/>
          </p:cNvSpPr>
          <p:nvPr>
            <p:ph type="title"/>
          </p:nvPr>
        </p:nvSpPr>
        <p:spPr/>
        <p:txBody>
          <a:bodyPr/>
          <a:lstStyle/>
          <a:p>
            <a:r>
              <a:rPr lang="fr-FR" dirty="0"/>
              <a:t>Les réponses à la crise</a:t>
            </a:r>
          </a:p>
        </p:txBody>
      </p:sp>
      <p:sp>
        <p:nvSpPr>
          <p:cNvPr id="8" name="Espace réservé du texte 7">
            <a:extLst>
              <a:ext uri="{FF2B5EF4-FFF2-40B4-BE49-F238E27FC236}">
                <a16:creationId xmlns:a16="http://schemas.microsoft.com/office/drawing/2014/main" id="{EA401F33-FAC4-4688-B905-C1335EAC4602}"/>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21778727-C949-400A-B34D-BE838AEA4E99}"/>
              </a:ext>
            </a:extLst>
          </p:cNvPr>
          <p:cNvSpPr>
            <a:spLocks noGrp="1"/>
          </p:cNvSpPr>
          <p:nvPr>
            <p:ph type="dt" sz="half" idx="10"/>
          </p:nvPr>
        </p:nvSpPr>
        <p:spPr/>
        <p:txBody>
          <a:bodyPr/>
          <a:lstStyle/>
          <a:p>
            <a:r>
              <a:rPr lang="fr-FR" dirty="0"/>
              <a:t>28/10/2020</a:t>
            </a:r>
          </a:p>
        </p:txBody>
      </p:sp>
      <p:sp>
        <p:nvSpPr>
          <p:cNvPr id="5" name="Espace réservé du pied de page 4">
            <a:extLst>
              <a:ext uri="{FF2B5EF4-FFF2-40B4-BE49-F238E27FC236}">
                <a16:creationId xmlns:a16="http://schemas.microsoft.com/office/drawing/2014/main" id="{DC542DAB-5514-46F4-BA8C-43BA2BA4AB01}"/>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61C71605-4393-445E-9D30-9E386BE4A5B5}"/>
              </a:ext>
            </a:extLst>
          </p:cNvPr>
          <p:cNvSpPr>
            <a:spLocks noGrp="1"/>
          </p:cNvSpPr>
          <p:nvPr>
            <p:ph type="sldNum" sz="quarter" idx="12"/>
          </p:nvPr>
        </p:nvSpPr>
        <p:spPr/>
        <p:txBody>
          <a:bodyPr/>
          <a:lstStyle/>
          <a:p>
            <a:fld id="{FEE93B5A-22E7-4ADD-91D5-441D0950230A}" type="slidenum">
              <a:rPr lang="fr-FR" smtClean="0"/>
              <a:t>14</a:t>
            </a:fld>
            <a:endParaRPr lang="fr-FR" dirty="0"/>
          </a:p>
        </p:txBody>
      </p:sp>
    </p:spTree>
    <p:extLst>
      <p:ext uri="{BB962C8B-B14F-4D97-AF65-F5344CB8AC3E}">
        <p14:creationId xmlns:p14="http://schemas.microsoft.com/office/powerpoint/2010/main" val="4149216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5A9B9FD-09EC-46CB-A7BA-DA4B54FBF104}"/>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4061428C-5CD1-404C-957C-865C9ABC28B8}"/>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74FD5F99-25B7-43F3-9904-DBA3B35F3F88}"/>
              </a:ext>
            </a:extLst>
          </p:cNvPr>
          <p:cNvSpPr>
            <a:spLocks noGrp="1"/>
          </p:cNvSpPr>
          <p:nvPr>
            <p:ph type="sldNum" sz="quarter" idx="12"/>
          </p:nvPr>
        </p:nvSpPr>
        <p:spPr/>
        <p:txBody>
          <a:bodyPr/>
          <a:lstStyle/>
          <a:p>
            <a:fld id="{FEE93B5A-22E7-4ADD-91D5-441D0950230A}" type="slidenum">
              <a:rPr lang="fr-FR" smtClean="0"/>
              <a:t>15</a:t>
            </a:fld>
            <a:endParaRPr lang="fr-FR"/>
          </a:p>
        </p:txBody>
      </p:sp>
      <p:sp>
        <p:nvSpPr>
          <p:cNvPr id="5" name="Titre 1">
            <a:extLst>
              <a:ext uri="{FF2B5EF4-FFF2-40B4-BE49-F238E27FC236}">
                <a16:creationId xmlns:a16="http://schemas.microsoft.com/office/drawing/2014/main" id="{B6E42161-641B-4142-89FB-ADF039BB2637}"/>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 réponse immédiate à la crise</a:t>
            </a:r>
          </a:p>
        </p:txBody>
      </p:sp>
      <p:sp>
        <p:nvSpPr>
          <p:cNvPr id="6" name="Espace réservé du contenu 2">
            <a:extLst>
              <a:ext uri="{FF2B5EF4-FFF2-40B4-BE49-F238E27FC236}">
                <a16:creationId xmlns:a16="http://schemas.microsoft.com/office/drawing/2014/main" id="{FD3F5350-9135-4DCA-84CE-11C5E39378B0}"/>
              </a:ext>
            </a:extLst>
          </p:cNvPr>
          <p:cNvSpPr txBox="1">
            <a:spLocks/>
          </p:cNvSpPr>
          <p:nvPr/>
        </p:nvSpPr>
        <p:spPr>
          <a:xfrm>
            <a:off x="199697" y="1229710"/>
            <a:ext cx="8607972" cy="4947253"/>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dirty="0">
                <a:sym typeface="Wingdings" panose="05000000000000000000" pitchFamily="2" charset="2"/>
              </a:rPr>
              <a:t>100 milliards d’euros de l’Etat pour aider les entreprises: financement du chômage partiel (jusqu’au 30 septembre pour l’Hôtellerie, la Restauration, le Tourisme), report de charges sociales…</a:t>
            </a:r>
          </a:p>
          <a:p>
            <a:pPr algn="just"/>
            <a:r>
              <a:rPr lang="fr-FR" sz="1800" dirty="0">
                <a:sym typeface="Wingdings" panose="05000000000000000000" pitchFamily="2" charset="2"/>
              </a:rPr>
              <a:t>6 milliards d’euros de fonds de solidarité pour les plus petites entreprises et les indépendants</a:t>
            </a:r>
          </a:p>
          <a:p>
            <a:pPr algn="just"/>
            <a:r>
              <a:rPr lang="fr-FR" sz="1800" dirty="0">
                <a:sym typeface="Wingdings" panose="05000000000000000000" pitchFamily="2" charset="2"/>
              </a:rPr>
              <a:t>300 milliards d’euros de prêt garanti Etat (PGE) pour assurer les prêts bancaires des entreprises (à 90%), PGE saison pour les secteurs du Tourisme, Hôtellerie, Restauration</a:t>
            </a:r>
          </a:p>
          <a:p>
            <a:pPr algn="just"/>
            <a:r>
              <a:rPr lang="fr-FR" sz="1800" dirty="0">
                <a:sym typeface="Wingdings" panose="05000000000000000000" pitchFamily="2" charset="2"/>
              </a:rPr>
              <a:t>Des aides ciblées pour les publics fragiles: foyers les plus précaires, étudiants, report de la réforme sur les indemnités du chômage…</a:t>
            </a:r>
          </a:p>
          <a:p>
            <a:pPr algn="just"/>
            <a:r>
              <a:rPr lang="fr-FR" sz="1800" dirty="0">
                <a:sym typeface="Wingdings" panose="05000000000000000000" pitchFamily="2" charset="2"/>
              </a:rPr>
              <a:t>Des aides ciblées pour les secteurs et pour les grands groupes comme Air France, Renault…</a:t>
            </a:r>
          </a:p>
          <a:p>
            <a:pPr algn="just"/>
            <a:endParaRPr lang="fr-FR" sz="1000" dirty="0">
              <a:sym typeface="Wingdings" panose="05000000000000000000" pitchFamily="2" charset="2"/>
            </a:endParaRPr>
          </a:p>
          <a:p>
            <a:pPr algn="just"/>
            <a:r>
              <a:rPr lang="fr-FR" sz="1800" dirty="0">
                <a:sym typeface="Wingdings" panose="05000000000000000000" pitchFamily="2" charset="2"/>
              </a:rPr>
              <a:t>Également des aides des collectivités en complément: plan de 750 millions de garanties de la Région, fonds de soutien de SEM de 1,6 million, report de loyer, maintien des subventions…</a:t>
            </a:r>
          </a:p>
          <a:p>
            <a:pPr algn="just"/>
            <a:endParaRPr lang="fr-FR" sz="1000" dirty="0">
              <a:sym typeface="Wingdings" panose="05000000000000000000" pitchFamily="2" charset="2"/>
            </a:endParaRPr>
          </a:p>
          <a:p>
            <a:pPr algn="just"/>
            <a:r>
              <a:rPr lang="fr-FR" sz="1800" dirty="0">
                <a:sym typeface="Wingdings" panose="05000000000000000000" pitchFamily="2" charset="2"/>
              </a:rPr>
              <a:t>Ces aides s’ajoutent à l’ensemble aux aides déjà en place avant la crise.</a:t>
            </a:r>
            <a:endParaRPr lang="fr-FR" sz="1000" dirty="0">
              <a:sym typeface="Wingdings" panose="05000000000000000000" pitchFamily="2" charset="2"/>
            </a:endParaRPr>
          </a:p>
        </p:txBody>
      </p:sp>
      <p:sp>
        <p:nvSpPr>
          <p:cNvPr id="7" name="Rectangle : coins arrondis 6">
            <a:extLst>
              <a:ext uri="{FF2B5EF4-FFF2-40B4-BE49-F238E27FC236}">
                <a16:creationId xmlns:a16="http://schemas.microsoft.com/office/drawing/2014/main" id="{38C3DC3B-63A0-496C-922F-595AA6586D8B}"/>
              </a:ext>
            </a:extLst>
          </p:cNvPr>
          <p:cNvSpPr/>
          <p:nvPr/>
        </p:nvSpPr>
        <p:spPr>
          <a:xfrm>
            <a:off x="9235970" y="1759939"/>
            <a:ext cx="2743199" cy="2286920"/>
          </a:xfrm>
          <a:prstGeom prst="roundRect">
            <a:avLst/>
          </a:prstGeom>
          <a:ln>
            <a:solidFill>
              <a:srgbClr val="4A6A7E"/>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1500" b="1" dirty="0">
                <a:solidFill>
                  <a:srgbClr val="1EBC32"/>
                </a:solidFill>
              </a:rPr>
              <a:t>+ </a:t>
            </a:r>
          </a:p>
          <a:p>
            <a:pPr algn="ctr"/>
            <a:r>
              <a:rPr lang="fr-FR" sz="1500" dirty="0"/>
              <a:t>Plan de l’Etat pour :</a:t>
            </a:r>
          </a:p>
          <a:p>
            <a:pPr marL="285750" indent="-285750" algn="ctr">
              <a:buFontTx/>
              <a:buChar char="-"/>
            </a:pPr>
            <a:r>
              <a:rPr lang="fr-FR" sz="1500" dirty="0"/>
              <a:t>l’automobile,</a:t>
            </a:r>
          </a:p>
          <a:p>
            <a:pPr marL="285750" indent="-285750" algn="ctr">
              <a:buFontTx/>
              <a:buChar char="-"/>
            </a:pPr>
            <a:r>
              <a:rPr lang="fr-FR" sz="1500" dirty="0"/>
              <a:t>Le tourisme, le sport, la culture et l’événementiel</a:t>
            </a:r>
          </a:p>
          <a:p>
            <a:pPr marL="285750" indent="-285750" algn="ctr">
              <a:buFontTx/>
              <a:buChar char="-"/>
            </a:pPr>
            <a:r>
              <a:rPr lang="fr-FR" sz="1500" dirty="0"/>
              <a:t>l’aéronautique</a:t>
            </a:r>
          </a:p>
        </p:txBody>
      </p:sp>
      <p:sp>
        <p:nvSpPr>
          <p:cNvPr id="8" name="Rectangle : coins arrondis 7">
            <a:extLst>
              <a:ext uri="{FF2B5EF4-FFF2-40B4-BE49-F238E27FC236}">
                <a16:creationId xmlns:a16="http://schemas.microsoft.com/office/drawing/2014/main" id="{9B32DBD1-BBD5-41D4-A8F1-050114C97E47}"/>
              </a:ext>
            </a:extLst>
          </p:cNvPr>
          <p:cNvSpPr/>
          <p:nvPr/>
        </p:nvSpPr>
        <p:spPr>
          <a:xfrm>
            <a:off x="9235969" y="4125685"/>
            <a:ext cx="2743199" cy="2151839"/>
          </a:xfrm>
          <a:prstGeom prst="roundRect">
            <a:avLst/>
          </a:prstGeom>
          <a:ln>
            <a:solidFill>
              <a:srgbClr val="4BACC6"/>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fr-FR" sz="1600" dirty="0">
                <a:solidFill>
                  <a:srgbClr val="4BACC6"/>
                </a:solidFill>
                <a:sym typeface="Wingdings" panose="05000000000000000000" pitchFamily="2" charset="2"/>
              </a:rPr>
              <a:t>A titre de comparaison:</a:t>
            </a:r>
          </a:p>
          <a:p>
            <a:pPr algn="just"/>
            <a:r>
              <a:rPr lang="fr-FR" sz="1600" dirty="0">
                <a:solidFill>
                  <a:srgbClr val="4BACC6"/>
                </a:solidFill>
                <a:sym typeface="Wingdings" panose="05000000000000000000" pitchFamily="2" charset="2"/>
              </a:rPr>
              <a:t>Le PIB de la France en 2019: 2 400 milliards d’euros</a:t>
            </a:r>
          </a:p>
          <a:p>
            <a:pPr algn="just"/>
            <a:r>
              <a:rPr lang="fr-FR" sz="1600" dirty="0">
                <a:solidFill>
                  <a:srgbClr val="4BACC6"/>
                </a:solidFill>
                <a:sym typeface="Wingdings" panose="05000000000000000000" pitchFamily="2" charset="2"/>
              </a:rPr>
              <a:t>Le budget de l’Etat voté le 20/02/2020 faisait état de dépenses nettes pour 344 milliards d’euros</a:t>
            </a:r>
          </a:p>
        </p:txBody>
      </p:sp>
    </p:spTree>
    <p:extLst>
      <p:ext uri="{BB962C8B-B14F-4D97-AF65-F5344CB8AC3E}">
        <p14:creationId xmlns:p14="http://schemas.microsoft.com/office/powerpoint/2010/main" val="234977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D816450-00B6-4410-B09B-5680E44FBC25}"/>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1B435497-B8DF-42FF-AFD0-43B94AE740D1}"/>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CE2AC005-635C-4716-84C3-D1E3113878AD}"/>
              </a:ext>
            </a:extLst>
          </p:cNvPr>
          <p:cNvSpPr>
            <a:spLocks noGrp="1"/>
          </p:cNvSpPr>
          <p:nvPr>
            <p:ph type="sldNum" sz="quarter" idx="12"/>
          </p:nvPr>
        </p:nvSpPr>
        <p:spPr/>
        <p:txBody>
          <a:bodyPr/>
          <a:lstStyle/>
          <a:p>
            <a:fld id="{FEE93B5A-22E7-4ADD-91D5-441D0950230A}" type="slidenum">
              <a:rPr lang="fr-FR" smtClean="0"/>
              <a:t>16</a:t>
            </a:fld>
            <a:endParaRPr lang="fr-FR"/>
          </a:p>
        </p:txBody>
      </p:sp>
      <p:sp>
        <p:nvSpPr>
          <p:cNvPr id="5" name="Titre 1">
            <a:extLst>
              <a:ext uri="{FF2B5EF4-FFF2-40B4-BE49-F238E27FC236}">
                <a16:creationId xmlns:a16="http://schemas.microsoft.com/office/drawing/2014/main" id="{92201796-A10E-4AA7-9DA8-D155857FBEDE}"/>
              </a:ext>
            </a:extLst>
          </p:cNvPr>
          <p:cNvSpPr txBox="1">
            <a:spLocks/>
          </p:cNvSpPr>
          <p:nvPr/>
        </p:nvSpPr>
        <p:spPr>
          <a:xfrm>
            <a:off x="199697" y="1365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nombreuses adaptations</a:t>
            </a:r>
          </a:p>
        </p:txBody>
      </p:sp>
      <p:sp>
        <p:nvSpPr>
          <p:cNvPr id="6" name="Espace réservé du contenu 2">
            <a:extLst>
              <a:ext uri="{FF2B5EF4-FFF2-40B4-BE49-F238E27FC236}">
                <a16:creationId xmlns:a16="http://schemas.microsoft.com/office/drawing/2014/main" id="{D5927C91-0380-4F40-8A83-4938F848B00E}"/>
              </a:ext>
            </a:extLst>
          </p:cNvPr>
          <p:cNvSpPr txBox="1">
            <a:spLocks/>
          </p:cNvSpPr>
          <p:nvPr/>
        </p:nvSpPr>
        <p:spPr>
          <a:xfrm>
            <a:off x="199697" y="799306"/>
            <a:ext cx="8607972" cy="4947253"/>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dirty="0">
                <a:sym typeface="Wingdings" panose="05000000000000000000" pitchFamily="2" charset="2"/>
              </a:rPr>
              <a:t>APLD: Activité partielle de longue durée (voire slide suivante)</a:t>
            </a:r>
          </a:p>
          <a:p>
            <a:pPr lvl="1" algn="just"/>
            <a:r>
              <a:rPr lang="fr-FR" sz="1400" dirty="0">
                <a:sym typeface="Wingdings" panose="05000000000000000000" pitchFamily="2" charset="2"/>
              </a:rPr>
              <a:t>Pour les entreprises qui font face à une baisse d’activité durable</a:t>
            </a:r>
          </a:p>
          <a:p>
            <a:pPr lvl="1" algn="just"/>
            <a:r>
              <a:rPr lang="fr-FR" sz="1400" dirty="0">
                <a:sym typeface="Wingdings" panose="05000000000000000000" pitchFamily="2" charset="2"/>
              </a:rPr>
              <a:t>Dispositif maintenu jusqu'à l’été 2021</a:t>
            </a:r>
          </a:p>
          <a:p>
            <a:pPr marL="457200" lvl="1" indent="0" algn="just">
              <a:buNone/>
            </a:pPr>
            <a:r>
              <a:rPr lang="fr-FR" sz="1400" dirty="0">
                <a:sym typeface="Wingdings" panose="05000000000000000000" pitchFamily="2" charset="2"/>
              </a:rPr>
              <a:t> Un démarrage lent car les entreprises ont du mal à se projeter sur les prochains mois, un dispositif qui monte doucement en charge (plus de 300 entreprises à fin septembre, 1600 selon le Medef et 6 branches)</a:t>
            </a:r>
            <a:endParaRPr lang="fr-FR" sz="1000" dirty="0">
              <a:sym typeface="Wingdings" panose="05000000000000000000" pitchFamily="2" charset="2"/>
            </a:endParaRPr>
          </a:p>
          <a:p>
            <a:pPr algn="just"/>
            <a:r>
              <a:rPr lang="fr-FR" sz="1800" dirty="0">
                <a:sym typeface="Wingdings" panose="05000000000000000000" pitchFamily="2" charset="2"/>
              </a:rPr>
              <a:t>Indemnisation à 100% du chômage partiel: dispositif prolongé jusqu'à fin décembre 2020 pour tous les secteurs protégés </a:t>
            </a:r>
          </a:p>
          <a:p>
            <a:pPr lvl="1" algn="just"/>
            <a:r>
              <a:rPr lang="fr-FR" sz="1400" dirty="0">
                <a:sym typeface="Wingdings" panose="05000000000000000000" pitchFamily="2" charset="2"/>
              </a:rPr>
              <a:t>Les secteurs protégés: la culture, l'événementiel, l’hôtellerie-restauration, le sport, le tourisme, le transport aérien.</a:t>
            </a:r>
          </a:p>
          <a:p>
            <a:pPr lvl="1" algn="just"/>
            <a:r>
              <a:rPr lang="fr-FR" sz="1400" dirty="0">
                <a:sym typeface="Wingdings" panose="05000000000000000000" pitchFamily="2" charset="2"/>
              </a:rPr>
              <a:t>En août, 1,3 millions de salariés encore en chômage partiel contre 8,5 millions en avril (chiffres revus à la baisse car prenant en compte le chômage partiel déclaré par les entreprises et non les demandes initiales).</a:t>
            </a:r>
            <a:endParaRPr lang="fr-FR" sz="1000" dirty="0">
              <a:sym typeface="Wingdings" panose="05000000000000000000" pitchFamily="2" charset="2"/>
            </a:endParaRPr>
          </a:p>
          <a:p>
            <a:pPr algn="just"/>
            <a:r>
              <a:rPr lang="fr-FR" sz="1800" dirty="0">
                <a:sym typeface="Wingdings" panose="05000000000000000000" pitchFamily="2" charset="2"/>
              </a:rPr>
              <a:t>Activité partielle actuelle (hors secteurs protégés) prolongée jusqu’à décembre</a:t>
            </a:r>
          </a:p>
          <a:p>
            <a:pPr algn="just"/>
            <a:r>
              <a:rPr lang="fr-FR" sz="1800" dirty="0">
                <a:sym typeface="Wingdings" panose="05000000000000000000" pitchFamily="2" charset="2"/>
              </a:rPr>
              <a:t>Aides à l’apprentissage: primes versées aux entreprises de 5 000 € pour les mineurs et de 8 000 € pour les personnes de plus de 18 ans dans le cadre du plan « 1 jeune, 1 solution »</a:t>
            </a:r>
          </a:p>
          <a:p>
            <a:pPr algn="just"/>
            <a:endParaRPr lang="fr-FR" sz="1000" dirty="0">
              <a:sym typeface="Wingdings" panose="05000000000000000000" pitchFamily="2" charset="2"/>
            </a:endParaRPr>
          </a:p>
          <a:p>
            <a:pPr algn="just"/>
            <a:r>
              <a:rPr lang="fr-FR" sz="1800" dirty="0">
                <a:sym typeface="Wingdings" panose="05000000000000000000" pitchFamily="2" charset="2"/>
              </a:rPr>
              <a:t>Report de la réforme de l’assurance chômage</a:t>
            </a:r>
          </a:p>
          <a:p>
            <a:pPr algn="just"/>
            <a:r>
              <a:rPr lang="fr-FR" sz="1800" dirty="0">
                <a:sym typeface="Wingdings" panose="05000000000000000000" pitchFamily="2" charset="2"/>
              </a:rPr>
              <a:t>Revalorisation des allocations familiales pour la rentrée</a:t>
            </a:r>
          </a:p>
          <a:p>
            <a:pPr algn="just"/>
            <a:r>
              <a:rPr lang="fr-FR" sz="1800" dirty="0">
                <a:sym typeface="Wingdings" panose="05000000000000000000" pitchFamily="2" charset="2"/>
              </a:rPr>
              <a:t>Aides de rentrée des Régions et des collectivités</a:t>
            </a:r>
            <a:endParaRPr lang="fr-FR" sz="1800" dirty="0"/>
          </a:p>
          <a:p>
            <a:pPr marL="457200" lvl="1" indent="0" algn="just">
              <a:buFont typeface="Arial" panose="020B0604020202020204" pitchFamily="34" charset="0"/>
              <a:buNone/>
            </a:pPr>
            <a:endParaRPr lang="fr-FR" sz="1800" dirty="0">
              <a:solidFill>
                <a:srgbClr val="4BACC6"/>
              </a:solidFill>
            </a:endParaRPr>
          </a:p>
        </p:txBody>
      </p:sp>
      <p:sp>
        <p:nvSpPr>
          <p:cNvPr id="7" name="Légende : encadrée à une bordure 6">
            <a:extLst>
              <a:ext uri="{FF2B5EF4-FFF2-40B4-BE49-F238E27FC236}">
                <a16:creationId xmlns:a16="http://schemas.microsoft.com/office/drawing/2014/main" id="{57551D34-6EE3-470D-968A-FBB7EADEA8CF}"/>
              </a:ext>
            </a:extLst>
          </p:cNvPr>
          <p:cNvSpPr/>
          <p:nvPr/>
        </p:nvSpPr>
        <p:spPr>
          <a:xfrm>
            <a:off x="9737236" y="1814331"/>
            <a:ext cx="1956122" cy="3050704"/>
          </a:xfrm>
          <a:prstGeom prst="accentBorderCallout1">
            <a:avLst>
              <a:gd name="adj1" fmla="val 18750"/>
              <a:gd name="adj2" fmla="val -8333"/>
              <a:gd name="adj3" fmla="val 45475"/>
              <a:gd name="adj4" fmla="val -43658"/>
            </a:avLst>
          </a:prstGeom>
          <a:solidFill>
            <a:srgbClr val="4A6A7E"/>
          </a:solidFill>
          <a:ln>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Protéger les entreprises et l’emploi</a:t>
            </a:r>
          </a:p>
          <a:p>
            <a:pPr algn="ctr"/>
            <a:endParaRPr lang="fr-FR" dirty="0"/>
          </a:p>
          <a:p>
            <a:pPr algn="ctr"/>
            <a:r>
              <a:rPr lang="fr-FR" dirty="0"/>
              <a:t>Eviter les plans de sauvegarde de l’emploi (PSE, 345 signés depuis mars)</a:t>
            </a:r>
          </a:p>
        </p:txBody>
      </p:sp>
      <p:sp>
        <p:nvSpPr>
          <p:cNvPr id="8" name="Légende : encadrée à une bordure 7">
            <a:extLst>
              <a:ext uri="{FF2B5EF4-FFF2-40B4-BE49-F238E27FC236}">
                <a16:creationId xmlns:a16="http://schemas.microsoft.com/office/drawing/2014/main" id="{80BBD456-6735-4ED5-BE47-9AFFD1679A60}"/>
              </a:ext>
            </a:extLst>
          </p:cNvPr>
          <p:cNvSpPr/>
          <p:nvPr/>
        </p:nvSpPr>
        <p:spPr>
          <a:xfrm>
            <a:off x="6654478" y="5046562"/>
            <a:ext cx="1956122" cy="1140107"/>
          </a:xfrm>
          <a:prstGeom prst="accentBorderCallout1">
            <a:avLst>
              <a:gd name="adj1" fmla="val 46161"/>
              <a:gd name="adj2" fmla="val -7150"/>
              <a:gd name="adj3" fmla="val 45475"/>
              <a:gd name="adj4" fmla="val -43658"/>
            </a:avLst>
          </a:prstGeom>
          <a:solidFill>
            <a:srgbClr val="4A6A7E"/>
          </a:solidFill>
          <a:ln>
            <a:solidFill>
              <a:srgbClr val="4A6A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Protéger les personnes fragiles et enrayer la perte de pouvoir d’achat</a:t>
            </a:r>
          </a:p>
        </p:txBody>
      </p:sp>
      <p:sp>
        <p:nvSpPr>
          <p:cNvPr id="9" name="Flèche : droite 8">
            <a:extLst>
              <a:ext uri="{FF2B5EF4-FFF2-40B4-BE49-F238E27FC236}">
                <a16:creationId xmlns:a16="http://schemas.microsoft.com/office/drawing/2014/main" id="{F74BDFA6-3503-4DBB-96E0-069F0900E03C}"/>
              </a:ext>
            </a:extLst>
          </p:cNvPr>
          <p:cNvSpPr/>
          <p:nvPr/>
        </p:nvSpPr>
        <p:spPr>
          <a:xfrm>
            <a:off x="8807669" y="5405377"/>
            <a:ext cx="625698" cy="34118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3F997D37-66A2-4B9D-B0A4-5F59AB6BFF55}"/>
              </a:ext>
            </a:extLst>
          </p:cNvPr>
          <p:cNvSpPr/>
          <p:nvPr/>
        </p:nvSpPr>
        <p:spPr>
          <a:xfrm>
            <a:off x="9630435" y="5040639"/>
            <a:ext cx="2361867" cy="114010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Malgré cela:</a:t>
            </a:r>
          </a:p>
          <a:p>
            <a:pPr algn="ctr"/>
            <a:r>
              <a:rPr lang="fr-FR" dirty="0"/>
              <a:t>Hausse de la pauvreté</a:t>
            </a:r>
          </a:p>
          <a:p>
            <a:pPr algn="ctr"/>
            <a:r>
              <a:rPr lang="fr-FR" dirty="0"/>
              <a:t>Hausse bénéficiaires RSA </a:t>
            </a:r>
          </a:p>
        </p:txBody>
      </p:sp>
    </p:spTree>
    <p:extLst>
      <p:ext uri="{BB962C8B-B14F-4D97-AF65-F5344CB8AC3E}">
        <p14:creationId xmlns:p14="http://schemas.microsoft.com/office/powerpoint/2010/main" val="195704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D816450-00B6-4410-B09B-5680E44FBC25}"/>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1B435497-B8DF-42FF-AFD0-43B94AE740D1}"/>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CE2AC005-635C-4716-84C3-D1E3113878AD}"/>
              </a:ext>
            </a:extLst>
          </p:cNvPr>
          <p:cNvSpPr>
            <a:spLocks noGrp="1"/>
          </p:cNvSpPr>
          <p:nvPr>
            <p:ph type="sldNum" sz="quarter" idx="12"/>
          </p:nvPr>
        </p:nvSpPr>
        <p:spPr/>
        <p:txBody>
          <a:bodyPr/>
          <a:lstStyle/>
          <a:p>
            <a:fld id="{FEE93B5A-22E7-4ADD-91D5-441D0950230A}" type="slidenum">
              <a:rPr lang="fr-FR" smtClean="0"/>
              <a:t>17</a:t>
            </a:fld>
            <a:endParaRPr lang="fr-FR"/>
          </a:p>
        </p:txBody>
      </p:sp>
      <p:sp>
        <p:nvSpPr>
          <p:cNvPr id="5" name="Titre 1">
            <a:extLst>
              <a:ext uri="{FF2B5EF4-FFF2-40B4-BE49-F238E27FC236}">
                <a16:creationId xmlns:a16="http://schemas.microsoft.com/office/drawing/2014/main" id="{92201796-A10E-4AA7-9DA8-D155857FBEDE}"/>
              </a:ext>
            </a:extLst>
          </p:cNvPr>
          <p:cNvSpPr txBox="1">
            <a:spLocks/>
          </p:cNvSpPr>
          <p:nvPr/>
        </p:nvSpPr>
        <p:spPr>
          <a:xfrm>
            <a:off x="199697" y="1365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sz="3200" dirty="0"/>
              <a:t>Comprendre l’Activité Partielle </a:t>
            </a:r>
          </a:p>
          <a:p>
            <a:r>
              <a:rPr lang="fr-FR" sz="3200" dirty="0"/>
              <a:t>de Longue Durée (présentation simplifiée)</a:t>
            </a:r>
          </a:p>
        </p:txBody>
      </p:sp>
      <p:sp>
        <p:nvSpPr>
          <p:cNvPr id="6" name="Espace réservé du contenu 2">
            <a:extLst>
              <a:ext uri="{FF2B5EF4-FFF2-40B4-BE49-F238E27FC236}">
                <a16:creationId xmlns:a16="http://schemas.microsoft.com/office/drawing/2014/main" id="{D5927C91-0380-4F40-8A83-4938F848B00E}"/>
              </a:ext>
            </a:extLst>
          </p:cNvPr>
          <p:cNvSpPr txBox="1">
            <a:spLocks/>
          </p:cNvSpPr>
          <p:nvPr/>
        </p:nvSpPr>
        <p:spPr>
          <a:xfrm>
            <a:off x="199697" y="1226655"/>
            <a:ext cx="7821559" cy="4114790"/>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None/>
            </a:pPr>
            <a:r>
              <a:rPr lang="fr-FR" sz="1800" dirty="0"/>
              <a:t>Objectif:  Sécuriser les salariés et l’activité des entreprises </a:t>
            </a:r>
            <a:r>
              <a:rPr lang="fr-FR" sz="1800" dirty="0">
                <a:sym typeface="Wingdings" panose="05000000000000000000" pitchFamily="2" charset="2"/>
              </a:rPr>
              <a:t> 450 000 ETP couverts pour2021</a:t>
            </a:r>
            <a:endParaRPr lang="fr-FR" sz="1800" dirty="0"/>
          </a:p>
          <a:p>
            <a:pPr marL="457200" lvl="1" indent="0" algn="just">
              <a:buNone/>
            </a:pPr>
            <a:endParaRPr lang="fr-FR" sz="500" dirty="0"/>
          </a:p>
          <a:p>
            <a:pPr marL="457200" lvl="1" indent="0" algn="just">
              <a:buNone/>
            </a:pPr>
            <a:r>
              <a:rPr lang="fr-FR" sz="1800" dirty="0"/>
              <a:t>Pour qui? Les entreprises qui font face ou feront face à une baisse durable de leur activité</a:t>
            </a:r>
          </a:p>
          <a:p>
            <a:pPr marL="457200" lvl="1" indent="0" algn="just">
              <a:buNone/>
            </a:pPr>
            <a:endParaRPr lang="fr-FR" sz="500" dirty="0"/>
          </a:p>
          <a:p>
            <a:pPr marL="457200" lvl="1" indent="0" algn="just">
              <a:buNone/>
            </a:pPr>
            <a:r>
              <a:rPr lang="fr-FR" sz="1800" dirty="0"/>
              <a:t>Condition: Nécessite un accord collectif, signé au sein de l’établissement, de l’entreprise, du groupe, ou de la branche</a:t>
            </a:r>
          </a:p>
          <a:p>
            <a:pPr marL="457200" lvl="1" indent="0" algn="just">
              <a:buFont typeface="Arial" panose="020B0604020202020204" pitchFamily="34" charset="0"/>
              <a:buNone/>
            </a:pPr>
            <a:endParaRPr lang="fr-FR" sz="500" dirty="0">
              <a:solidFill>
                <a:srgbClr val="4BACC6"/>
              </a:solidFill>
            </a:endParaRPr>
          </a:p>
          <a:p>
            <a:pPr marL="457200" lvl="1" indent="0" algn="just">
              <a:buNone/>
            </a:pPr>
            <a:r>
              <a:rPr lang="fr-FR" sz="1800" dirty="0"/>
              <a:t>Les moyens: Jusqu’à 40% de la réduction des heures de travail pour les salariés</a:t>
            </a:r>
          </a:p>
          <a:p>
            <a:pPr marL="457200" lvl="1" indent="0" algn="just">
              <a:buNone/>
            </a:pPr>
            <a:endParaRPr lang="fr-FR" sz="500" dirty="0"/>
          </a:p>
          <a:p>
            <a:pPr marL="457200" lvl="1" indent="0" algn="just">
              <a:buNone/>
            </a:pPr>
            <a:r>
              <a:rPr lang="fr-FR" sz="1800" dirty="0"/>
              <a:t>Période: engagement de 24 mois consécutifs ou non sur 36 mois consécutifs</a:t>
            </a:r>
          </a:p>
          <a:p>
            <a:pPr marL="457200" lvl="1" indent="0" algn="just">
              <a:buFont typeface="Arial" panose="020B0604020202020204" pitchFamily="34" charset="0"/>
              <a:buNone/>
            </a:pPr>
            <a:endParaRPr lang="fr-FR" sz="500" dirty="0">
              <a:solidFill>
                <a:srgbClr val="4BACC6"/>
              </a:solidFill>
            </a:endParaRPr>
          </a:p>
          <a:p>
            <a:pPr marL="457200" lvl="1" indent="0" algn="just">
              <a:buFont typeface="Arial" panose="020B0604020202020204" pitchFamily="34" charset="0"/>
              <a:buNone/>
            </a:pPr>
            <a:r>
              <a:rPr lang="fr-FR" sz="1800" dirty="0"/>
              <a:t>Impact: le salarié perçoit 70% de son salaire brut, l’entreprise perçoit 85% de l’indemnité donc un reste à charge de 15%</a:t>
            </a:r>
          </a:p>
          <a:p>
            <a:pPr marL="457200" lvl="1" indent="0" algn="just">
              <a:buFont typeface="Arial" panose="020B0604020202020204" pitchFamily="34" charset="0"/>
              <a:buNone/>
            </a:pPr>
            <a:endParaRPr lang="fr-FR" sz="1000" dirty="0">
              <a:solidFill>
                <a:srgbClr val="4BACC6"/>
              </a:solidFill>
            </a:endParaRPr>
          </a:p>
          <a:p>
            <a:pPr marL="457200" lvl="1" indent="0" algn="just">
              <a:buFont typeface="Arial" panose="020B0604020202020204" pitchFamily="34" charset="0"/>
              <a:buNone/>
            </a:pPr>
            <a:r>
              <a:rPr lang="fr-FR" sz="1800" dirty="0">
                <a:solidFill>
                  <a:srgbClr val="4BACC6"/>
                </a:solidFill>
              </a:rPr>
              <a:t>Plus d’informations détaillées:</a:t>
            </a:r>
          </a:p>
          <a:p>
            <a:pPr marL="457200" lvl="1" indent="0" algn="just">
              <a:buNone/>
            </a:pPr>
            <a:r>
              <a:rPr lang="fr-FR" sz="1800" dirty="0">
                <a:solidFill>
                  <a:srgbClr val="4BACC6"/>
                </a:solidFill>
              </a:rPr>
              <a:t>https://travail-emploi.gouv.fr/le-ministere-en-action/relance-activite/apld</a:t>
            </a:r>
          </a:p>
        </p:txBody>
      </p:sp>
      <p:grpSp>
        <p:nvGrpSpPr>
          <p:cNvPr id="14" name="Groupe 13">
            <a:extLst>
              <a:ext uri="{FF2B5EF4-FFF2-40B4-BE49-F238E27FC236}">
                <a16:creationId xmlns:a16="http://schemas.microsoft.com/office/drawing/2014/main" id="{5F578124-920D-485C-8D77-4733AE54E48A}"/>
              </a:ext>
            </a:extLst>
          </p:cNvPr>
          <p:cNvGrpSpPr/>
          <p:nvPr/>
        </p:nvGrpSpPr>
        <p:grpSpPr>
          <a:xfrm>
            <a:off x="8147609" y="28939"/>
            <a:ext cx="3928641" cy="2384384"/>
            <a:chOff x="8368496" y="2060294"/>
            <a:chExt cx="3928641" cy="2384384"/>
          </a:xfrm>
        </p:grpSpPr>
        <p:sp>
          <p:nvSpPr>
            <p:cNvPr id="12" name="Rectangle : coins arrondis 11">
              <a:extLst>
                <a:ext uri="{FF2B5EF4-FFF2-40B4-BE49-F238E27FC236}">
                  <a16:creationId xmlns:a16="http://schemas.microsoft.com/office/drawing/2014/main" id="{E554DC5A-17A8-4A9B-85DA-04531D53C6EA}"/>
                </a:ext>
              </a:extLst>
            </p:cNvPr>
            <p:cNvSpPr/>
            <p:nvPr/>
          </p:nvSpPr>
          <p:spPr>
            <a:xfrm>
              <a:off x="8889357" y="2425419"/>
              <a:ext cx="3407780" cy="2019259"/>
            </a:xfrm>
            <a:prstGeom prst="roundRect">
              <a:avLst/>
            </a:prstGeom>
            <a:solidFill>
              <a:schemeClr val="bg1"/>
            </a:solidFill>
            <a:ln>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1EBC32"/>
                  </a:solidFill>
                </a:rPr>
                <a:t>LES ATOUTS</a:t>
              </a:r>
            </a:p>
            <a:p>
              <a:pPr algn="ctr"/>
              <a:endParaRPr lang="fr-FR" dirty="0">
                <a:solidFill>
                  <a:srgbClr val="1EBC32"/>
                </a:solidFill>
              </a:endParaRPr>
            </a:p>
            <a:p>
              <a:pPr algn="ctr"/>
              <a:r>
                <a:rPr lang="fr-FR" dirty="0">
                  <a:solidFill>
                    <a:srgbClr val="1EBC32"/>
                  </a:solidFill>
                </a:rPr>
                <a:t>Une aide de longue durée</a:t>
              </a:r>
            </a:p>
            <a:p>
              <a:pPr algn="ctr"/>
              <a:endParaRPr lang="fr-FR" sz="500" dirty="0">
                <a:solidFill>
                  <a:srgbClr val="1EBC32"/>
                </a:solidFill>
              </a:endParaRPr>
            </a:p>
            <a:p>
              <a:pPr algn="ctr"/>
              <a:r>
                <a:rPr lang="fr-FR" dirty="0">
                  <a:solidFill>
                    <a:srgbClr val="1EBC32"/>
                  </a:solidFill>
                </a:rPr>
                <a:t>Des emplois préservés</a:t>
              </a:r>
            </a:p>
            <a:p>
              <a:pPr algn="ctr"/>
              <a:endParaRPr lang="fr-FR" sz="500" dirty="0">
                <a:solidFill>
                  <a:srgbClr val="1EBC32"/>
                </a:solidFill>
              </a:endParaRPr>
            </a:p>
            <a:p>
              <a:pPr algn="ctr"/>
              <a:r>
                <a:rPr lang="fr-FR" dirty="0">
                  <a:solidFill>
                    <a:srgbClr val="1EBC32"/>
                  </a:solidFill>
                </a:rPr>
                <a:t>Un faible reste à charge</a:t>
              </a:r>
            </a:p>
            <a:p>
              <a:pPr algn="ctr"/>
              <a:endParaRPr lang="fr-FR" sz="500" dirty="0">
                <a:solidFill>
                  <a:srgbClr val="1EBC32"/>
                </a:solidFill>
              </a:endParaRPr>
            </a:p>
            <a:p>
              <a:pPr algn="ctr"/>
              <a:endParaRPr lang="fr-FR" dirty="0">
                <a:solidFill>
                  <a:srgbClr val="1EBC32"/>
                </a:solidFill>
              </a:endParaRPr>
            </a:p>
          </p:txBody>
        </p:sp>
        <p:sp>
          <p:nvSpPr>
            <p:cNvPr id="11" name="Ellipse 10">
              <a:extLst>
                <a:ext uri="{FF2B5EF4-FFF2-40B4-BE49-F238E27FC236}">
                  <a16:creationId xmlns:a16="http://schemas.microsoft.com/office/drawing/2014/main" id="{0B8B29E2-DABA-4D59-9551-F498967901FC}"/>
                </a:ext>
              </a:extLst>
            </p:cNvPr>
            <p:cNvSpPr/>
            <p:nvPr/>
          </p:nvSpPr>
          <p:spPr>
            <a:xfrm>
              <a:off x="8368496" y="2060294"/>
              <a:ext cx="1030147" cy="949124"/>
            </a:xfrm>
            <a:prstGeom prst="ellipse">
              <a:avLst/>
            </a:prstGeom>
            <a:solidFill>
              <a:srgbClr val="1EBC32"/>
            </a:solidFill>
            <a:ln>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Signe Plus 12">
              <a:extLst>
                <a:ext uri="{FF2B5EF4-FFF2-40B4-BE49-F238E27FC236}">
                  <a16:creationId xmlns:a16="http://schemas.microsoft.com/office/drawing/2014/main" id="{83235FDE-FD34-4896-AEAC-CE3B9ED1D6A6}"/>
                </a:ext>
              </a:extLst>
            </p:cNvPr>
            <p:cNvSpPr/>
            <p:nvPr/>
          </p:nvSpPr>
          <p:spPr>
            <a:xfrm>
              <a:off x="8593719" y="2251276"/>
              <a:ext cx="579699" cy="567160"/>
            </a:xfrm>
            <a:prstGeom prst="mathPlu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C064C1DD-A4DE-4B9C-821F-C0AD148C9AC7}"/>
              </a:ext>
            </a:extLst>
          </p:cNvPr>
          <p:cNvGrpSpPr/>
          <p:nvPr/>
        </p:nvGrpSpPr>
        <p:grpSpPr>
          <a:xfrm>
            <a:off x="8246956" y="2670862"/>
            <a:ext cx="3829293" cy="3498444"/>
            <a:chOff x="8385856" y="3848583"/>
            <a:chExt cx="3829293" cy="3498444"/>
          </a:xfrm>
        </p:grpSpPr>
        <p:grpSp>
          <p:nvGrpSpPr>
            <p:cNvPr id="15" name="Groupe 14">
              <a:extLst>
                <a:ext uri="{FF2B5EF4-FFF2-40B4-BE49-F238E27FC236}">
                  <a16:creationId xmlns:a16="http://schemas.microsoft.com/office/drawing/2014/main" id="{FF8BCFE2-B7D4-409F-BD11-E02BD09621ED}"/>
                </a:ext>
              </a:extLst>
            </p:cNvPr>
            <p:cNvGrpSpPr/>
            <p:nvPr/>
          </p:nvGrpSpPr>
          <p:grpSpPr>
            <a:xfrm>
              <a:off x="8385856" y="3848583"/>
              <a:ext cx="3829293" cy="3498444"/>
              <a:chOff x="8368496" y="2060294"/>
              <a:chExt cx="3829293" cy="3498444"/>
            </a:xfrm>
          </p:grpSpPr>
          <p:sp>
            <p:nvSpPr>
              <p:cNvPr id="16" name="Rectangle : coins arrondis 15">
                <a:extLst>
                  <a:ext uri="{FF2B5EF4-FFF2-40B4-BE49-F238E27FC236}">
                    <a16:creationId xmlns:a16="http://schemas.microsoft.com/office/drawing/2014/main" id="{1DAA96D6-E99C-4A2E-BF6A-C575653718A9}"/>
                  </a:ext>
                </a:extLst>
              </p:cNvPr>
              <p:cNvSpPr/>
              <p:nvPr/>
            </p:nvSpPr>
            <p:spPr>
              <a:xfrm>
                <a:off x="8889356" y="2425419"/>
                <a:ext cx="3308433" cy="31333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POURQUOI </a:t>
                </a:r>
              </a:p>
              <a:p>
                <a:pPr algn="ctr"/>
                <a:r>
                  <a:rPr lang="fr-FR" b="1" dirty="0">
                    <a:solidFill>
                      <a:srgbClr val="FF0000"/>
                    </a:solidFill>
                  </a:rPr>
                  <a:t>CA COINCE?</a:t>
                </a:r>
              </a:p>
              <a:p>
                <a:pPr algn="ctr"/>
                <a:endParaRPr lang="fr-FR" b="1" dirty="0">
                  <a:solidFill>
                    <a:srgbClr val="FF0000"/>
                  </a:solidFill>
                </a:endParaRPr>
              </a:p>
              <a:p>
                <a:pPr algn="ctr"/>
                <a:r>
                  <a:rPr lang="fr-FR" dirty="0">
                    <a:solidFill>
                      <a:srgbClr val="FF0000"/>
                    </a:solidFill>
                  </a:rPr>
                  <a:t>Même aidé, avoir des perspectives sinon PSE</a:t>
                </a:r>
              </a:p>
              <a:p>
                <a:pPr algn="ctr"/>
                <a:endParaRPr lang="fr-FR" sz="500" dirty="0">
                  <a:solidFill>
                    <a:srgbClr val="FF0000"/>
                  </a:solidFill>
                </a:endParaRPr>
              </a:p>
              <a:p>
                <a:pPr algn="ctr"/>
                <a:r>
                  <a:rPr lang="fr-FR" dirty="0">
                    <a:solidFill>
                      <a:srgbClr val="FF0000"/>
                    </a:solidFill>
                  </a:rPr>
                  <a:t>Difficile de se projeter à 2 ans</a:t>
                </a:r>
              </a:p>
              <a:p>
                <a:pPr algn="ctr"/>
                <a:endParaRPr lang="fr-FR" sz="500" dirty="0">
                  <a:solidFill>
                    <a:srgbClr val="FF0000"/>
                  </a:solidFill>
                </a:endParaRPr>
              </a:p>
              <a:p>
                <a:pPr algn="ctr"/>
                <a:r>
                  <a:rPr lang="fr-FR" dirty="0">
                    <a:solidFill>
                      <a:srgbClr val="FF0000"/>
                    </a:solidFill>
                  </a:rPr>
                  <a:t> Le carnet de commande</a:t>
                </a:r>
              </a:p>
              <a:p>
                <a:pPr algn="ctr"/>
                <a:endParaRPr lang="fr-FR" sz="500" dirty="0">
                  <a:solidFill>
                    <a:srgbClr val="FF0000"/>
                  </a:solidFill>
                </a:endParaRPr>
              </a:p>
              <a:p>
                <a:pPr algn="ctr"/>
                <a:r>
                  <a:rPr lang="fr-FR" dirty="0">
                    <a:solidFill>
                      <a:srgbClr val="FF0000"/>
                    </a:solidFill>
                  </a:rPr>
                  <a:t>Prolongement du chômage partiel actuel</a:t>
                </a:r>
              </a:p>
              <a:p>
                <a:pPr algn="ctr"/>
                <a:endParaRPr lang="fr-FR" sz="500" dirty="0">
                  <a:solidFill>
                    <a:srgbClr val="FF0000"/>
                  </a:solidFill>
                </a:endParaRPr>
              </a:p>
              <a:p>
                <a:pPr algn="ctr"/>
                <a:r>
                  <a:rPr lang="fr-FR" dirty="0">
                    <a:solidFill>
                      <a:srgbClr val="FF0000"/>
                    </a:solidFill>
                  </a:rPr>
                  <a:t>Les accords, condition sine qua non, parfois difficiles pour les TPE PME</a:t>
                </a:r>
              </a:p>
              <a:p>
                <a:pPr algn="ctr"/>
                <a:endParaRPr lang="fr-FR" dirty="0">
                  <a:solidFill>
                    <a:srgbClr val="FF0000"/>
                  </a:solidFill>
                </a:endParaRPr>
              </a:p>
              <a:p>
                <a:pPr algn="ctr"/>
                <a:endParaRPr lang="fr-FR" dirty="0">
                  <a:solidFill>
                    <a:srgbClr val="FF0000"/>
                  </a:solidFill>
                </a:endParaRPr>
              </a:p>
            </p:txBody>
          </p:sp>
          <p:sp>
            <p:nvSpPr>
              <p:cNvPr id="17" name="Ellipse 16">
                <a:extLst>
                  <a:ext uri="{FF2B5EF4-FFF2-40B4-BE49-F238E27FC236}">
                    <a16:creationId xmlns:a16="http://schemas.microsoft.com/office/drawing/2014/main" id="{4DDF087A-CB3A-4B2C-B58C-5E0717C5AFCD}"/>
                  </a:ext>
                </a:extLst>
              </p:cNvPr>
              <p:cNvSpPr/>
              <p:nvPr/>
            </p:nvSpPr>
            <p:spPr>
              <a:xfrm>
                <a:off x="8368496" y="2060294"/>
                <a:ext cx="1030147" cy="94912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Signe Moins 18">
              <a:extLst>
                <a:ext uri="{FF2B5EF4-FFF2-40B4-BE49-F238E27FC236}">
                  <a16:creationId xmlns:a16="http://schemas.microsoft.com/office/drawing/2014/main" id="{746998F3-28EA-4811-B961-E26C5B509BF2}"/>
                </a:ext>
              </a:extLst>
            </p:cNvPr>
            <p:cNvSpPr/>
            <p:nvPr/>
          </p:nvSpPr>
          <p:spPr>
            <a:xfrm>
              <a:off x="8610600" y="4109013"/>
              <a:ext cx="580178" cy="416688"/>
            </a:xfrm>
            <a:prstGeom prst="mathMinu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9368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D816450-00B6-4410-B09B-5680E44FBC25}"/>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1B435497-B8DF-42FF-AFD0-43B94AE740D1}"/>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CE2AC005-635C-4716-84C3-D1E3113878AD}"/>
              </a:ext>
            </a:extLst>
          </p:cNvPr>
          <p:cNvSpPr>
            <a:spLocks noGrp="1"/>
          </p:cNvSpPr>
          <p:nvPr>
            <p:ph type="sldNum" sz="quarter" idx="12"/>
          </p:nvPr>
        </p:nvSpPr>
        <p:spPr/>
        <p:txBody>
          <a:bodyPr/>
          <a:lstStyle/>
          <a:p>
            <a:fld id="{FEE93B5A-22E7-4ADD-91D5-441D0950230A}" type="slidenum">
              <a:rPr lang="fr-FR" smtClean="0"/>
              <a:t>18</a:t>
            </a:fld>
            <a:endParaRPr lang="fr-FR"/>
          </a:p>
        </p:txBody>
      </p:sp>
      <p:sp>
        <p:nvSpPr>
          <p:cNvPr id="5" name="Titre 1">
            <a:extLst>
              <a:ext uri="{FF2B5EF4-FFF2-40B4-BE49-F238E27FC236}">
                <a16:creationId xmlns:a16="http://schemas.microsoft.com/office/drawing/2014/main" id="{92201796-A10E-4AA7-9DA8-D155857FBEDE}"/>
              </a:ext>
            </a:extLst>
          </p:cNvPr>
          <p:cNvSpPr txBox="1">
            <a:spLocks/>
          </p:cNvSpPr>
          <p:nvPr/>
        </p:nvSpPr>
        <p:spPr>
          <a:xfrm>
            <a:off x="199697" y="1365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sz="3200" dirty="0"/>
              <a:t>Comprendre l’Activité Partielle </a:t>
            </a:r>
          </a:p>
          <a:p>
            <a:r>
              <a:rPr lang="fr-FR" sz="3200" dirty="0"/>
              <a:t>de Longue Durée (présentation simplifiée)</a:t>
            </a:r>
          </a:p>
        </p:txBody>
      </p:sp>
      <p:grpSp>
        <p:nvGrpSpPr>
          <p:cNvPr id="14" name="Groupe 13">
            <a:extLst>
              <a:ext uri="{FF2B5EF4-FFF2-40B4-BE49-F238E27FC236}">
                <a16:creationId xmlns:a16="http://schemas.microsoft.com/office/drawing/2014/main" id="{5F578124-920D-485C-8D77-4733AE54E48A}"/>
              </a:ext>
            </a:extLst>
          </p:cNvPr>
          <p:cNvGrpSpPr/>
          <p:nvPr/>
        </p:nvGrpSpPr>
        <p:grpSpPr>
          <a:xfrm>
            <a:off x="8147609" y="28939"/>
            <a:ext cx="3928641" cy="2384384"/>
            <a:chOff x="8368496" y="2060294"/>
            <a:chExt cx="3928641" cy="2384384"/>
          </a:xfrm>
        </p:grpSpPr>
        <p:sp>
          <p:nvSpPr>
            <p:cNvPr id="12" name="Rectangle : coins arrondis 11">
              <a:extLst>
                <a:ext uri="{FF2B5EF4-FFF2-40B4-BE49-F238E27FC236}">
                  <a16:creationId xmlns:a16="http://schemas.microsoft.com/office/drawing/2014/main" id="{E554DC5A-17A8-4A9B-85DA-04531D53C6EA}"/>
                </a:ext>
              </a:extLst>
            </p:cNvPr>
            <p:cNvSpPr/>
            <p:nvPr/>
          </p:nvSpPr>
          <p:spPr>
            <a:xfrm>
              <a:off x="8889357" y="2425419"/>
              <a:ext cx="3407780" cy="2019259"/>
            </a:xfrm>
            <a:prstGeom prst="roundRect">
              <a:avLst/>
            </a:prstGeom>
            <a:solidFill>
              <a:schemeClr val="bg1"/>
            </a:solidFill>
            <a:ln>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1EBC32"/>
                  </a:solidFill>
                </a:rPr>
                <a:t>LES ATOUTS</a:t>
              </a:r>
            </a:p>
            <a:p>
              <a:pPr algn="ctr"/>
              <a:endParaRPr lang="fr-FR" dirty="0">
                <a:solidFill>
                  <a:srgbClr val="1EBC32"/>
                </a:solidFill>
              </a:endParaRPr>
            </a:p>
            <a:p>
              <a:pPr algn="ctr"/>
              <a:r>
                <a:rPr lang="fr-FR" dirty="0">
                  <a:solidFill>
                    <a:srgbClr val="1EBC32"/>
                  </a:solidFill>
                </a:rPr>
                <a:t>Une aide de longue durée</a:t>
              </a:r>
            </a:p>
            <a:p>
              <a:pPr algn="ctr"/>
              <a:endParaRPr lang="fr-FR" sz="500" dirty="0">
                <a:solidFill>
                  <a:srgbClr val="1EBC32"/>
                </a:solidFill>
              </a:endParaRPr>
            </a:p>
            <a:p>
              <a:pPr algn="ctr"/>
              <a:r>
                <a:rPr lang="fr-FR" dirty="0">
                  <a:solidFill>
                    <a:srgbClr val="1EBC32"/>
                  </a:solidFill>
                </a:rPr>
                <a:t>Des emplois préservés</a:t>
              </a:r>
            </a:p>
            <a:p>
              <a:pPr algn="ctr"/>
              <a:endParaRPr lang="fr-FR" sz="500" dirty="0">
                <a:solidFill>
                  <a:srgbClr val="1EBC32"/>
                </a:solidFill>
              </a:endParaRPr>
            </a:p>
            <a:p>
              <a:pPr algn="ctr"/>
              <a:r>
                <a:rPr lang="fr-FR" dirty="0">
                  <a:solidFill>
                    <a:srgbClr val="1EBC32"/>
                  </a:solidFill>
                </a:rPr>
                <a:t>Un faible reste à charge</a:t>
              </a:r>
            </a:p>
            <a:p>
              <a:pPr algn="ctr"/>
              <a:endParaRPr lang="fr-FR" sz="500" dirty="0">
                <a:solidFill>
                  <a:srgbClr val="1EBC32"/>
                </a:solidFill>
              </a:endParaRPr>
            </a:p>
            <a:p>
              <a:pPr algn="ctr"/>
              <a:endParaRPr lang="fr-FR" dirty="0">
                <a:solidFill>
                  <a:srgbClr val="1EBC32"/>
                </a:solidFill>
              </a:endParaRPr>
            </a:p>
          </p:txBody>
        </p:sp>
        <p:sp>
          <p:nvSpPr>
            <p:cNvPr id="11" name="Ellipse 10">
              <a:extLst>
                <a:ext uri="{FF2B5EF4-FFF2-40B4-BE49-F238E27FC236}">
                  <a16:creationId xmlns:a16="http://schemas.microsoft.com/office/drawing/2014/main" id="{0B8B29E2-DABA-4D59-9551-F498967901FC}"/>
                </a:ext>
              </a:extLst>
            </p:cNvPr>
            <p:cNvSpPr/>
            <p:nvPr/>
          </p:nvSpPr>
          <p:spPr>
            <a:xfrm>
              <a:off x="8368496" y="2060294"/>
              <a:ext cx="1030147" cy="949124"/>
            </a:xfrm>
            <a:prstGeom prst="ellipse">
              <a:avLst/>
            </a:prstGeom>
            <a:solidFill>
              <a:srgbClr val="1EBC32"/>
            </a:solidFill>
            <a:ln>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Signe Plus 12">
              <a:extLst>
                <a:ext uri="{FF2B5EF4-FFF2-40B4-BE49-F238E27FC236}">
                  <a16:creationId xmlns:a16="http://schemas.microsoft.com/office/drawing/2014/main" id="{83235FDE-FD34-4896-AEAC-CE3B9ED1D6A6}"/>
                </a:ext>
              </a:extLst>
            </p:cNvPr>
            <p:cNvSpPr/>
            <p:nvPr/>
          </p:nvSpPr>
          <p:spPr>
            <a:xfrm>
              <a:off x="8593719" y="2251276"/>
              <a:ext cx="579699" cy="567160"/>
            </a:xfrm>
            <a:prstGeom prst="mathPlu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C064C1DD-A4DE-4B9C-821F-C0AD148C9AC7}"/>
              </a:ext>
            </a:extLst>
          </p:cNvPr>
          <p:cNvGrpSpPr/>
          <p:nvPr/>
        </p:nvGrpSpPr>
        <p:grpSpPr>
          <a:xfrm>
            <a:off x="8246956" y="2670862"/>
            <a:ext cx="3829293" cy="3498444"/>
            <a:chOff x="8385856" y="3848583"/>
            <a:chExt cx="3829293" cy="3498444"/>
          </a:xfrm>
        </p:grpSpPr>
        <p:grpSp>
          <p:nvGrpSpPr>
            <p:cNvPr id="15" name="Groupe 14">
              <a:extLst>
                <a:ext uri="{FF2B5EF4-FFF2-40B4-BE49-F238E27FC236}">
                  <a16:creationId xmlns:a16="http://schemas.microsoft.com/office/drawing/2014/main" id="{FF8BCFE2-B7D4-409F-BD11-E02BD09621ED}"/>
                </a:ext>
              </a:extLst>
            </p:cNvPr>
            <p:cNvGrpSpPr/>
            <p:nvPr/>
          </p:nvGrpSpPr>
          <p:grpSpPr>
            <a:xfrm>
              <a:off x="8385856" y="3848583"/>
              <a:ext cx="3829293" cy="3498444"/>
              <a:chOff x="8368496" y="2060294"/>
              <a:chExt cx="3829293" cy="3498444"/>
            </a:xfrm>
          </p:grpSpPr>
          <p:sp>
            <p:nvSpPr>
              <p:cNvPr id="16" name="Rectangle : coins arrondis 15">
                <a:extLst>
                  <a:ext uri="{FF2B5EF4-FFF2-40B4-BE49-F238E27FC236}">
                    <a16:creationId xmlns:a16="http://schemas.microsoft.com/office/drawing/2014/main" id="{1DAA96D6-E99C-4A2E-BF6A-C575653718A9}"/>
                  </a:ext>
                </a:extLst>
              </p:cNvPr>
              <p:cNvSpPr/>
              <p:nvPr/>
            </p:nvSpPr>
            <p:spPr>
              <a:xfrm>
                <a:off x="8889356" y="2425419"/>
                <a:ext cx="3308433" cy="31333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POURQUOI </a:t>
                </a:r>
              </a:p>
              <a:p>
                <a:pPr algn="ctr"/>
                <a:r>
                  <a:rPr lang="fr-FR" b="1" dirty="0">
                    <a:solidFill>
                      <a:srgbClr val="FF0000"/>
                    </a:solidFill>
                  </a:rPr>
                  <a:t>CA COINCE?</a:t>
                </a:r>
              </a:p>
              <a:p>
                <a:pPr algn="ctr"/>
                <a:endParaRPr lang="fr-FR" b="1" dirty="0">
                  <a:solidFill>
                    <a:srgbClr val="FF0000"/>
                  </a:solidFill>
                </a:endParaRPr>
              </a:p>
              <a:p>
                <a:pPr algn="ctr"/>
                <a:r>
                  <a:rPr lang="fr-FR" dirty="0">
                    <a:solidFill>
                      <a:srgbClr val="FF0000"/>
                    </a:solidFill>
                  </a:rPr>
                  <a:t>Même aidé, avoir des perspectives sinon PSE</a:t>
                </a:r>
              </a:p>
              <a:p>
                <a:pPr algn="ctr"/>
                <a:endParaRPr lang="fr-FR" sz="500" dirty="0">
                  <a:solidFill>
                    <a:srgbClr val="FF0000"/>
                  </a:solidFill>
                </a:endParaRPr>
              </a:p>
              <a:p>
                <a:pPr algn="ctr"/>
                <a:r>
                  <a:rPr lang="fr-FR" dirty="0">
                    <a:solidFill>
                      <a:srgbClr val="FF0000"/>
                    </a:solidFill>
                  </a:rPr>
                  <a:t>Difficile de se projeter à 2 ans</a:t>
                </a:r>
              </a:p>
              <a:p>
                <a:pPr algn="ctr"/>
                <a:endParaRPr lang="fr-FR" sz="500" dirty="0">
                  <a:solidFill>
                    <a:srgbClr val="FF0000"/>
                  </a:solidFill>
                </a:endParaRPr>
              </a:p>
              <a:p>
                <a:pPr algn="ctr"/>
                <a:r>
                  <a:rPr lang="fr-FR" dirty="0">
                    <a:solidFill>
                      <a:srgbClr val="FF0000"/>
                    </a:solidFill>
                  </a:rPr>
                  <a:t> Le carnet de commande</a:t>
                </a:r>
              </a:p>
              <a:p>
                <a:pPr algn="ctr"/>
                <a:endParaRPr lang="fr-FR" sz="500" dirty="0">
                  <a:solidFill>
                    <a:srgbClr val="FF0000"/>
                  </a:solidFill>
                </a:endParaRPr>
              </a:p>
              <a:p>
                <a:pPr algn="ctr"/>
                <a:r>
                  <a:rPr lang="fr-FR" dirty="0">
                    <a:solidFill>
                      <a:srgbClr val="FF0000"/>
                    </a:solidFill>
                  </a:rPr>
                  <a:t>Prolongement du chômage partiel actuel</a:t>
                </a:r>
              </a:p>
              <a:p>
                <a:pPr algn="ctr"/>
                <a:endParaRPr lang="fr-FR" sz="500" dirty="0">
                  <a:solidFill>
                    <a:srgbClr val="FF0000"/>
                  </a:solidFill>
                </a:endParaRPr>
              </a:p>
              <a:p>
                <a:pPr algn="ctr"/>
                <a:r>
                  <a:rPr lang="fr-FR" dirty="0">
                    <a:solidFill>
                      <a:srgbClr val="FF0000"/>
                    </a:solidFill>
                  </a:rPr>
                  <a:t>Les accords, condition sine qua non, parfois difficiles pour les TPE PME</a:t>
                </a:r>
              </a:p>
              <a:p>
                <a:pPr algn="ctr"/>
                <a:endParaRPr lang="fr-FR" dirty="0">
                  <a:solidFill>
                    <a:srgbClr val="FF0000"/>
                  </a:solidFill>
                </a:endParaRPr>
              </a:p>
              <a:p>
                <a:pPr algn="ctr"/>
                <a:endParaRPr lang="fr-FR" dirty="0">
                  <a:solidFill>
                    <a:srgbClr val="FF0000"/>
                  </a:solidFill>
                </a:endParaRPr>
              </a:p>
            </p:txBody>
          </p:sp>
          <p:sp>
            <p:nvSpPr>
              <p:cNvPr id="17" name="Ellipse 16">
                <a:extLst>
                  <a:ext uri="{FF2B5EF4-FFF2-40B4-BE49-F238E27FC236}">
                    <a16:creationId xmlns:a16="http://schemas.microsoft.com/office/drawing/2014/main" id="{4DDF087A-CB3A-4B2C-B58C-5E0717C5AFCD}"/>
                  </a:ext>
                </a:extLst>
              </p:cNvPr>
              <p:cNvSpPr/>
              <p:nvPr/>
            </p:nvSpPr>
            <p:spPr>
              <a:xfrm>
                <a:off x="8368496" y="2060294"/>
                <a:ext cx="1030147" cy="94912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Signe Moins 18">
              <a:extLst>
                <a:ext uri="{FF2B5EF4-FFF2-40B4-BE49-F238E27FC236}">
                  <a16:creationId xmlns:a16="http://schemas.microsoft.com/office/drawing/2014/main" id="{746998F3-28EA-4811-B961-E26C5B509BF2}"/>
                </a:ext>
              </a:extLst>
            </p:cNvPr>
            <p:cNvSpPr/>
            <p:nvPr/>
          </p:nvSpPr>
          <p:spPr>
            <a:xfrm>
              <a:off x="8610600" y="4109013"/>
              <a:ext cx="580178" cy="416688"/>
            </a:xfrm>
            <a:prstGeom prst="mathMinu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Organigramme : Procédé 20">
            <a:extLst>
              <a:ext uri="{FF2B5EF4-FFF2-40B4-BE49-F238E27FC236}">
                <a16:creationId xmlns:a16="http://schemas.microsoft.com/office/drawing/2014/main" id="{2EDF1457-2E29-40FF-AEFF-72A8B00F4F61}"/>
              </a:ext>
            </a:extLst>
          </p:cNvPr>
          <p:cNvSpPr/>
          <p:nvPr/>
        </p:nvSpPr>
        <p:spPr>
          <a:xfrm>
            <a:off x="798790" y="1318074"/>
            <a:ext cx="6053561" cy="4114790"/>
          </a:xfrm>
          <a:prstGeom prst="flowChartProcess">
            <a:avLst/>
          </a:prstGeom>
          <a:solidFill>
            <a:srgbClr val="1EBC32"/>
          </a:solidFill>
          <a:ln>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Possiblement pour doper les APLD:</a:t>
            </a:r>
          </a:p>
          <a:p>
            <a:pPr algn="ctr"/>
            <a:endParaRPr lang="fr-FR" b="1" dirty="0"/>
          </a:p>
          <a:p>
            <a:pPr algn="ctr"/>
            <a:r>
              <a:rPr lang="fr-FR" b="1" dirty="0"/>
              <a:t>Des accords de branche: </a:t>
            </a:r>
          </a:p>
          <a:p>
            <a:pPr algn="ctr"/>
            <a:r>
              <a:rPr lang="fr-FR" dirty="0"/>
              <a:t>Temps de négociations est long et des accords de branche pourraient émerger, des accords interprofessionnels seraient en ce sens facilitant</a:t>
            </a:r>
          </a:p>
          <a:p>
            <a:pPr algn="ctr"/>
            <a:endParaRPr lang="fr-FR" dirty="0"/>
          </a:p>
          <a:p>
            <a:pPr algn="ctr"/>
            <a:r>
              <a:rPr lang="fr-FR" b="1" dirty="0"/>
              <a:t>Un effet papillon ou domino:</a:t>
            </a:r>
          </a:p>
          <a:p>
            <a:pPr algn="ctr"/>
            <a:r>
              <a:rPr lang="fr-FR" dirty="0"/>
              <a:t>Une fois que les grands donneurs d’ordre notamment dans l’industrie auront plus de visibilité et pour certains auront passé des accords sur l’APLD (exemple: Safran), les sous-traitants de 2</a:t>
            </a:r>
            <a:r>
              <a:rPr lang="fr-FR" baseline="30000" dirty="0"/>
              <a:t>ème</a:t>
            </a:r>
            <a:r>
              <a:rPr lang="fr-FR" dirty="0"/>
              <a:t> ou 3</a:t>
            </a:r>
            <a:r>
              <a:rPr lang="fr-FR" baseline="30000" dirty="0"/>
              <a:t>ème</a:t>
            </a:r>
            <a:r>
              <a:rPr lang="fr-FR" dirty="0"/>
              <a:t> niveau pourront alors prendre leur décision en y voyant plus clair sur leur activité</a:t>
            </a:r>
          </a:p>
        </p:txBody>
      </p:sp>
      <p:sp>
        <p:nvSpPr>
          <p:cNvPr id="22" name="Flèche : bas 21">
            <a:extLst>
              <a:ext uri="{FF2B5EF4-FFF2-40B4-BE49-F238E27FC236}">
                <a16:creationId xmlns:a16="http://schemas.microsoft.com/office/drawing/2014/main" id="{CEF3B76E-5492-496F-9AE2-13A14FBD6A9C}"/>
              </a:ext>
            </a:extLst>
          </p:cNvPr>
          <p:cNvSpPr/>
          <p:nvPr/>
        </p:nvSpPr>
        <p:spPr>
          <a:xfrm rot="6705600">
            <a:off x="7234177" y="4016415"/>
            <a:ext cx="1307939" cy="1325030"/>
          </a:xfrm>
          <a:prstGeom prst="downArrow">
            <a:avLst/>
          </a:prstGeom>
          <a:solidFill>
            <a:srgbClr val="1EBC32"/>
          </a:solidFill>
          <a:ln>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F5B5E85F-C726-4111-AD5F-AE8C4743E5CB}"/>
              </a:ext>
            </a:extLst>
          </p:cNvPr>
          <p:cNvSpPr txBox="1"/>
          <p:nvPr/>
        </p:nvSpPr>
        <p:spPr>
          <a:xfrm>
            <a:off x="763101" y="5680147"/>
            <a:ext cx="6089250" cy="646331"/>
          </a:xfrm>
          <a:prstGeom prst="rect">
            <a:avLst/>
          </a:prstGeom>
          <a:noFill/>
        </p:spPr>
        <p:txBody>
          <a:bodyPr wrap="square" rtlCol="0">
            <a:spAutoFit/>
          </a:bodyPr>
          <a:lstStyle/>
          <a:p>
            <a:r>
              <a:rPr lang="fr-FR" i="1" dirty="0"/>
              <a:t>Pourquoi les PME hésitent à adopter le chômage partiel de longue durée, Les Echos 16 septembre 2020</a:t>
            </a:r>
          </a:p>
        </p:txBody>
      </p:sp>
    </p:spTree>
    <p:extLst>
      <p:ext uri="{BB962C8B-B14F-4D97-AF65-F5344CB8AC3E}">
        <p14:creationId xmlns:p14="http://schemas.microsoft.com/office/powerpoint/2010/main" val="73365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886C365-A6C3-45CB-863E-FBBFBD938F5F}"/>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8D239104-92E4-4DAC-A9FD-57ADE2A4C38F}"/>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751F5694-36D1-40E8-B741-601BB9648E92}"/>
              </a:ext>
            </a:extLst>
          </p:cNvPr>
          <p:cNvSpPr>
            <a:spLocks noGrp="1"/>
          </p:cNvSpPr>
          <p:nvPr>
            <p:ph type="sldNum" sz="quarter" idx="12"/>
          </p:nvPr>
        </p:nvSpPr>
        <p:spPr/>
        <p:txBody>
          <a:bodyPr/>
          <a:lstStyle/>
          <a:p>
            <a:fld id="{FEE93B5A-22E7-4ADD-91D5-441D0950230A}" type="slidenum">
              <a:rPr lang="fr-FR" smtClean="0"/>
              <a:t>19</a:t>
            </a:fld>
            <a:endParaRPr lang="fr-FR"/>
          </a:p>
        </p:txBody>
      </p:sp>
      <p:sp>
        <p:nvSpPr>
          <p:cNvPr id="5" name="Titre 1">
            <a:extLst>
              <a:ext uri="{FF2B5EF4-FFF2-40B4-BE49-F238E27FC236}">
                <a16:creationId xmlns:a16="http://schemas.microsoft.com/office/drawing/2014/main" id="{A0A236F2-CD7C-4B6F-9F97-B2A3561B7F99}"/>
              </a:ext>
            </a:extLst>
          </p:cNvPr>
          <p:cNvSpPr txBox="1">
            <a:spLocks/>
          </p:cNvSpPr>
          <p:nvPr/>
        </p:nvSpPr>
        <p:spPr>
          <a:xfrm>
            <a:off x="838200" y="136525"/>
            <a:ext cx="2634205"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 plan de relance</a:t>
            </a:r>
          </a:p>
        </p:txBody>
      </p:sp>
      <p:pic>
        <p:nvPicPr>
          <p:cNvPr id="6" name="Image 5">
            <a:extLst>
              <a:ext uri="{FF2B5EF4-FFF2-40B4-BE49-F238E27FC236}">
                <a16:creationId xmlns:a16="http://schemas.microsoft.com/office/drawing/2014/main" id="{D490021F-6676-434C-B614-BCB9DCD326C8}"/>
              </a:ext>
            </a:extLst>
          </p:cNvPr>
          <p:cNvPicPr>
            <a:picLocks noChangeAspect="1"/>
          </p:cNvPicPr>
          <p:nvPr/>
        </p:nvPicPr>
        <p:blipFill>
          <a:blip r:embed="rId3"/>
          <a:stretch>
            <a:fillRect/>
          </a:stretch>
        </p:blipFill>
        <p:spPr>
          <a:xfrm>
            <a:off x="3581400" y="136524"/>
            <a:ext cx="8451436" cy="6096679"/>
          </a:xfrm>
          <a:prstGeom prst="rect">
            <a:avLst/>
          </a:prstGeom>
        </p:spPr>
      </p:pic>
      <p:sp>
        <p:nvSpPr>
          <p:cNvPr id="7" name="ZoneTexte 6">
            <a:extLst>
              <a:ext uri="{FF2B5EF4-FFF2-40B4-BE49-F238E27FC236}">
                <a16:creationId xmlns:a16="http://schemas.microsoft.com/office/drawing/2014/main" id="{74EE6E99-B576-46DC-BEAB-0DF731CF81BB}"/>
              </a:ext>
            </a:extLst>
          </p:cNvPr>
          <p:cNvSpPr txBox="1"/>
          <p:nvPr/>
        </p:nvSpPr>
        <p:spPr>
          <a:xfrm>
            <a:off x="462987" y="1689904"/>
            <a:ext cx="2743200" cy="4247317"/>
          </a:xfrm>
          <a:prstGeom prst="rect">
            <a:avLst/>
          </a:prstGeom>
          <a:noFill/>
        </p:spPr>
        <p:txBody>
          <a:bodyPr wrap="square" rtlCol="0">
            <a:spAutoFit/>
          </a:bodyPr>
          <a:lstStyle/>
          <a:p>
            <a:r>
              <a:rPr lang="fr-FR" dirty="0"/>
              <a:t>Pour faire face aux conséquences de la crise sanitaire, un nouveau plan de relance financée en partie par l’Union européenne.</a:t>
            </a:r>
          </a:p>
          <a:p>
            <a:endParaRPr lang="fr-FR" dirty="0"/>
          </a:p>
          <a:p>
            <a:r>
              <a:rPr lang="fr-FR" dirty="0"/>
              <a:t>20 milliards supplémentaires ont été ajoutées au plan de relance afin notamment d’aider les entreprises en matière de trésorerie, retrouver un fond de roulement pour possiblement investir</a:t>
            </a:r>
          </a:p>
        </p:txBody>
      </p:sp>
    </p:spTree>
    <p:extLst>
      <p:ext uri="{BB962C8B-B14F-4D97-AF65-F5344CB8AC3E}">
        <p14:creationId xmlns:p14="http://schemas.microsoft.com/office/powerpoint/2010/main" val="370269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20</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Projection:</a:t>
            </a:r>
          </a:p>
          <a:p>
            <a:r>
              <a:rPr lang="fr-FR" dirty="0"/>
              <a:t>Les possibles leviers/amortisseurs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ym typeface="Wingdings" panose="05000000000000000000" pitchFamily="2" charset="2"/>
              </a:rPr>
              <a:t>Le maintien et « la relance? » de la commande publique (en plus?)</a:t>
            </a:r>
          </a:p>
          <a:p>
            <a:pPr algn="just"/>
            <a:endParaRPr lang="fr-FR" dirty="0">
              <a:sym typeface="Wingdings" panose="05000000000000000000" pitchFamily="2" charset="2"/>
            </a:endParaRPr>
          </a:p>
          <a:p>
            <a:pPr algn="just"/>
            <a:r>
              <a:rPr lang="fr-FR" dirty="0">
                <a:sym typeface="Wingdings" panose="05000000000000000000" pitchFamily="2" charset="2"/>
              </a:rPr>
              <a:t>Un calendrier clair pour donner un maximum de visibilité aux entreprises (exemple: quelle activité maintenue et quel fonctionnement selon les seuils d’alerte).  La nécessité pour les entreprises de se projeter au-delà de 15 jours. </a:t>
            </a:r>
          </a:p>
          <a:p>
            <a:pPr algn="just"/>
            <a:endParaRPr lang="fr-FR" sz="2400" dirty="0">
              <a:sym typeface="Wingdings" panose="05000000000000000000" pitchFamily="2" charset="2"/>
            </a:endParaRPr>
          </a:p>
          <a:p>
            <a:pPr algn="just"/>
            <a:r>
              <a:rPr lang="fr-FR" dirty="0">
                <a:sym typeface="Wingdings" panose="05000000000000000000" pitchFamily="2" charset="2"/>
              </a:rPr>
              <a:t>Les enseignements de la crise: retour à une production nationale plus importante?</a:t>
            </a:r>
          </a:p>
          <a:p>
            <a:pPr algn="just"/>
            <a:endParaRPr lang="fr-FR" sz="2400" dirty="0">
              <a:sym typeface="Wingdings" panose="05000000000000000000" pitchFamily="2" charset="2"/>
            </a:endParaRPr>
          </a:p>
          <a:p>
            <a:pPr algn="just"/>
            <a:r>
              <a:rPr lang="fr-FR" dirty="0">
                <a:sym typeface="Wingdings" panose="05000000000000000000" pitchFamily="2" charset="2"/>
              </a:rPr>
              <a:t>Des pyramides des âges déséquilibrées avec de nombreux séniors (transport et industrie) avec la problématique des pertes de compétences</a:t>
            </a:r>
            <a:endParaRPr lang="fr-FR" dirty="0">
              <a:solidFill>
                <a:srgbClr val="4BACC6"/>
              </a:solidFill>
            </a:endParaRPr>
          </a:p>
          <a:p>
            <a:pPr marL="457200" lvl="1" indent="0" algn="just">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2021015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2F464A6-569B-4D9F-AD59-EE488C601E8B}"/>
              </a:ext>
            </a:extLst>
          </p:cNvPr>
          <p:cNvSpPr>
            <a:spLocks noGrp="1"/>
          </p:cNvSpPr>
          <p:nvPr>
            <p:ph type="title"/>
          </p:nvPr>
        </p:nvSpPr>
        <p:spPr/>
        <p:txBody>
          <a:bodyPr/>
          <a:lstStyle/>
          <a:p>
            <a:r>
              <a:rPr lang="fr-FR" dirty="0"/>
              <a:t>L’impact par secteur d’activité</a:t>
            </a:r>
          </a:p>
        </p:txBody>
      </p:sp>
      <p:sp>
        <p:nvSpPr>
          <p:cNvPr id="8" name="Espace réservé du texte 7">
            <a:extLst>
              <a:ext uri="{FF2B5EF4-FFF2-40B4-BE49-F238E27FC236}">
                <a16:creationId xmlns:a16="http://schemas.microsoft.com/office/drawing/2014/main" id="{EA401F33-FAC4-4688-B905-C1335EAC4602}"/>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21778727-C949-400A-B34D-BE838AEA4E99}"/>
              </a:ext>
            </a:extLst>
          </p:cNvPr>
          <p:cNvSpPr>
            <a:spLocks noGrp="1"/>
          </p:cNvSpPr>
          <p:nvPr>
            <p:ph type="dt" sz="half" idx="10"/>
          </p:nvPr>
        </p:nvSpPr>
        <p:spPr/>
        <p:txBody>
          <a:bodyPr/>
          <a:lstStyle/>
          <a:p>
            <a:r>
              <a:rPr lang="fr-FR" dirty="0"/>
              <a:t>28/10/2020</a:t>
            </a:r>
          </a:p>
        </p:txBody>
      </p:sp>
      <p:sp>
        <p:nvSpPr>
          <p:cNvPr id="5" name="Espace réservé du pied de page 4">
            <a:extLst>
              <a:ext uri="{FF2B5EF4-FFF2-40B4-BE49-F238E27FC236}">
                <a16:creationId xmlns:a16="http://schemas.microsoft.com/office/drawing/2014/main" id="{DC542DAB-5514-46F4-BA8C-43BA2BA4AB01}"/>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61C71605-4393-445E-9D30-9E386BE4A5B5}"/>
              </a:ext>
            </a:extLst>
          </p:cNvPr>
          <p:cNvSpPr>
            <a:spLocks noGrp="1"/>
          </p:cNvSpPr>
          <p:nvPr>
            <p:ph type="sldNum" sz="quarter" idx="12"/>
          </p:nvPr>
        </p:nvSpPr>
        <p:spPr/>
        <p:txBody>
          <a:bodyPr/>
          <a:lstStyle/>
          <a:p>
            <a:fld id="{FEE93B5A-22E7-4ADD-91D5-441D0950230A}" type="slidenum">
              <a:rPr lang="fr-FR" smtClean="0"/>
              <a:t>21</a:t>
            </a:fld>
            <a:endParaRPr lang="fr-FR" dirty="0"/>
          </a:p>
        </p:txBody>
      </p:sp>
    </p:spTree>
    <p:extLst>
      <p:ext uri="{BB962C8B-B14F-4D97-AF65-F5344CB8AC3E}">
        <p14:creationId xmlns:p14="http://schemas.microsoft.com/office/powerpoint/2010/main" val="2530872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22</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L’évolution des radiations</a:t>
            </a:r>
          </a:p>
          <a:p>
            <a:r>
              <a:rPr lang="fr-FR" dirty="0"/>
              <a:t>et des créations par secteur</a:t>
            </a:r>
          </a:p>
        </p:txBody>
      </p:sp>
      <p:pic>
        <p:nvPicPr>
          <p:cNvPr id="9" name="Image 8">
            <a:extLst>
              <a:ext uri="{FF2B5EF4-FFF2-40B4-BE49-F238E27FC236}">
                <a16:creationId xmlns:a16="http://schemas.microsoft.com/office/drawing/2014/main" id="{12AA0129-5D7C-4ED6-A05D-0B664E0AB552}"/>
              </a:ext>
            </a:extLst>
          </p:cNvPr>
          <p:cNvPicPr>
            <a:picLocks noChangeAspect="1"/>
          </p:cNvPicPr>
          <p:nvPr/>
        </p:nvPicPr>
        <p:blipFill>
          <a:blip r:embed="rId3"/>
          <a:stretch>
            <a:fillRect/>
          </a:stretch>
        </p:blipFill>
        <p:spPr>
          <a:xfrm>
            <a:off x="215490" y="1690688"/>
            <a:ext cx="5342857" cy="2295238"/>
          </a:xfrm>
          <a:prstGeom prst="rect">
            <a:avLst/>
          </a:prstGeom>
        </p:spPr>
      </p:pic>
      <p:pic>
        <p:nvPicPr>
          <p:cNvPr id="10" name="Image 9">
            <a:extLst>
              <a:ext uri="{FF2B5EF4-FFF2-40B4-BE49-F238E27FC236}">
                <a16:creationId xmlns:a16="http://schemas.microsoft.com/office/drawing/2014/main" id="{F96A19D2-5F39-4EAB-B21F-77EB5043CCFC}"/>
              </a:ext>
            </a:extLst>
          </p:cNvPr>
          <p:cNvPicPr>
            <a:picLocks noChangeAspect="1"/>
          </p:cNvPicPr>
          <p:nvPr/>
        </p:nvPicPr>
        <p:blipFill>
          <a:blip r:embed="rId4"/>
          <a:stretch>
            <a:fillRect/>
          </a:stretch>
        </p:blipFill>
        <p:spPr>
          <a:xfrm>
            <a:off x="215490" y="3985926"/>
            <a:ext cx="5342857" cy="2295238"/>
          </a:xfrm>
          <a:prstGeom prst="rect">
            <a:avLst/>
          </a:prstGeom>
        </p:spPr>
      </p:pic>
      <p:sp>
        <p:nvSpPr>
          <p:cNvPr id="11" name="Espace réservé du contenu 2">
            <a:extLst>
              <a:ext uri="{FF2B5EF4-FFF2-40B4-BE49-F238E27FC236}">
                <a16:creationId xmlns:a16="http://schemas.microsoft.com/office/drawing/2014/main" id="{5642E40F-D561-447F-A359-C1BDAA8FB24D}"/>
              </a:ext>
            </a:extLst>
          </p:cNvPr>
          <p:cNvSpPr txBox="1">
            <a:spLocks/>
          </p:cNvSpPr>
          <p:nvPr/>
        </p:nvSpPr>
        <p:spPr>
          <a:xfrm>
            <a:off x="5988934" y="2083443"/>
            <a:ext cx="5660819" cy="394696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dirty="0"/>
              <a:t>Sur la période janvier – septembre de chaque année:</a:t>
            </a:r>
          </a:p>
          <a:p>
            <a:pPr algn="just"/>
            <a:endParaRPr lang="fr-FR" dirty="0"/>
          </a:p>
          <a:p>
            <a:pPr algn="just"/>
            <a:r>
              <a:rPr lang="fr-FR" dirty="0">
                <a:sym typeface="Wingdings" panose="05000000000000000000" pitchFamily="2" charset="2"/>
              </a:rPr>
              <a:t>La construction a  connu à la fois une hausse du nombre de créations et de radiations.</a:t>
            </a:r>
          </a:p>
          <a:p>
            <a:pPr algn="just"/>
            <a:r>
              <a:rPr lang="fr-FR" dirty="0">
                <a:sym typeface="Wingdings" panose="05000000000000000000" pitchFamily="2" charset="2"/>
              </a:rPr>
              <a:t>Inversement pour l’industrie, le commerce et le service hors intérim.</a:t>
            </a:r>
          </a:p>
          <a:p>
            <a:pPr algn="just"/>
            <a:r>
              <a:rPr lang="fr-FR" dirty="0">
                <a:sym typeface="Wingdings" panose="05000000000000000000" pitchFamily="2" charset="2"/>
              </a:rPr>
              <a:t>Pas d’impact de l’ancienneté de l’entreprise sur les radiations. </a:t>
            </a:r>
          </a:p>
          <a:p>
            <a:pPr lvl="1" algn="just">
              <a:buFont typeface="Wingdings" panose="05000000000000000000" pitchFamily="2" charset="2"/>
              <a:buChar char="è"/>
            </a:pPr>
            <a:endParaRPr lang="fr-FR" dirty="0">
              <a:solidFill>
                <a:srgbClr val="4BACC6"/>
              </a:solidFill>
            </a:endParaRPr>
          </a:p>
          <a:p>
            <a:pPr marL="457200" lvl="1" indent="0" algn="just">
              <a:buFont typeface="Arial" panose="020B0604020202020204" pitchFamily="34" charset="0"/>
              <a:buNone/>
            </a:pPr>
            <a:endParaRPr lang="fr-FR" dirty="0">
              <a:solidFill>
                <a:srgbClr val="4BACC6"/>
              </a:solidFill>
            </a:endParaRPr>
          </a:p>
        </p:txBody>
      </p:sp>
    </p:spTree>
    <p:extLst>
      <p:ext uri="{BB962C8B-B14F-4D97-AF65-F5344CB8AC3E}">
        <p14:creationId xmlns:p14="http://schemas.microsoft.com/office/powerpoint/2010/main" val="256890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a:xfrm>
            <a:off x="4038600" y="6356350"/>
            <a:ext cx="4114800" cy="365125"/>
          </a:xfrm>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23</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 commerce (1/2)</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361710" y="1169043"/>
            <a:ext cx="8354027" cy="4907666"/>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3300" dirty="0"/>
              <a:t>Reprise légère  de la consommation sur les derniers mois mais qui ne rattrape pas les pertes endurées sur les premiers mois de l’année</a:t>
            </a:r>
          </a:p>
          <a:p>
            <a:pPr algn="just"/>
            <a:r>
              <a:rPr lang="fr-FR" sz="3300" dirty="0"/>
              <a:t>Retour à un « niveau normal » à l’exception des achats de véhicules</a:t>
            </a:r>
          </a:p>
          <a:p>
            <a:pPr algn="just"/>
            <a:endParaRPr lang="fr-FR" sz="3300" dirty="0"/>
          </a:p>
          <a:p>
            <a:pPr algn="just"/>
            <a:r>
              <a:rPr lang="fr-FR" sz="3300" dirty="0"/>
              <a:t>-32% de ventes de voitures entre les 8 premiers mois de 2019 et 2020</a:t>
            </a:r>
          </a:p>
          <a:p>
            <a:pPr algn="just"/>
            <a:r>
              <a:rPr lang="fr-FR" sz="3300" dirty="0"/>
              <a:t>Forte progression des ventes de voiture électrique (70 000, + 130%) et voitures hybrides + prime de 1 000 € pour achat véhicule électrique d’occasion</a:t>
            </a:r>
          </a:p>
          <a:p>
            <a:pPr marL="0" indent="0" algn="just">
              <a:buNone/>
            </a:pPr>
            <a:endParaRPr lang="fr-FR" sz="3300" dirty="0"/>
          </a:p>
          <a:p>
            <a:pPr algn="just"/>
            <a:r>
              <a:rPr lang="fr-FR" sz="3300" dirty="0"/>
              <a:t>Le e-commerce maintient un niveau élevé d’activité </a:t>
            </a:r>
            <a:r>
              <a:rPr lang="fr-FR" sz="3300" dirty="0">
                <a:sym typeface="Wingdings" panose="05000000000000000000" pitchFamily="2" charset="2"/>
              </a:rPr>
              <a:t> le recours à ce type de commerce se maintient après le déconfinement  les grands gagnants: les établissements </a:t>
            </a:r>
            <a:r>
              <a:rPr lang="fr-FR" sz="3300" dirty="0" err="1">
                <a:sym typeface="Wingdings" panose="05000000000000000000" pitchFamily="2" charset="2"/>
              </a:rPr>
              <a:t>omni-canales</a:t>
            </a:r>
            <a:endParaRPr lang="fr-FR" sz="3300" dirty="0">
              <a:sym typeface="Wingdings" panose="05000000000000000000" pitchFamily="2" charset="2"/>
            </a:endParaRPr>
          </a:p>
          <a:p>
            <a:pPr marL="685800" lvl="2" algn="just">
              <a:spcBef>
                <a:spcPts val="1000"/>
              </a:spcBef>
            </a:pPr>
            <a:r>
              <a:rPr lang="fr-FR" sz="3300" dirty="0">
                <a:sym typeface="Wingdings" panose="05000000000000000000" pitchFamily="2" charset="2"/>
              </a:rPr>
              <a:t>Une exception: les enseignes en lien avec le tourisme</a:t>
            </a:r>
          </a:p>
          <a:p>
            <a:pPr marL="457200" lvl="2" indent="0" algn="just">
              <a:spcBef>
                <a:spcPts val="1000"/>
              </a:spcBef>
              <a:buNone/>
            </a:pPr>
            <a:endParaRPr lang="fr-FR" sz="3300" dirty="0"/>
          </a:p>
        </p:txBody>
      </p:sp>
      <p:sp>
        <p:nvSpPr>
          <p:cNvPr id="7" name="Espace réservé du contenu 2">
            <a:extLst>
              <a:ext uri="{FF2B5EF4-FFF2-40B4-BE49-F238E27FC236}">
                <a16:creationId xmlns:a16="http://schemas.microsoft.com/office/drawing/2014/main" id="{907F0492-4BA2-4544-8F66-9485BA5A04B9}"/>
              </a:ext>
            </a:extLst>
          </p:cNvPr>
          <p:cNvSpPr txBox="1">
            <a:spLocks/>
          </p:cNvSpPr>
          <p:nvPr/>
        </p:nvSpPr>
        <p:spPr>
          <a:xfrm>
            <a:off x="9248171" y="1810865"/>
            <a:ext cx="2582119" cy="4425307"/>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3300" dirty="0"/>
              <a:t>Des entreprises en difficulté:</a:t>
            </a:r>
          </a:p>
          <a:p>
            <a:pPr marL="0" indent="0">
              <a:buNone/>
            </a:pPr>
            <a:endParaRPr lang="fr-FR" sz="3300" dirty="0"/>
          </a:p>
          <a:p>
            <a:r>
              <a:rPr lang="fr-FR" sz="3300" dirty="0" err="1"/>
              <a:t>Maty</a:t>
            </a:r>
            <a:r>
              <a:rPr lang="fr-FR" sz="3300" dirty="0"/>
              <a:t>: 8 points de vente, 50 postes</a:t>
            </a:r>
          </a:p>
          <a:p>
            <a:r>
              <a:rPr lang="fr-FR" sz="3300" dirty="0"/>
              <a:t>Cora: 917 emplois menacés</a:t>
            </a:r>
          </a:p>
          <a:p>
            <a:r>
              <a:rPr lang="fr-FR" sz="3300" dirty="0"/>
              <a:t>Pic </a:t>
            </a:r>
            <a:r>
              <a:rPr lang="fr-FR" sz="3300" dirty="0" err="1"/>
              <a:t>Wic</a:t>
            </a:r>
            <a:r>
              <a:rPr lang="fr-FR" sz="3300" dirty="0"/>
              <a:t> </a:t>
            </a:r>
            <a:r>
              <a:rPr lang="fr-FR" sz="3300" dirty="0" err="1"/>
              <a:t>Toys</a:t>
            </a:r>
            <a:r>
              <a:rPr lang="fr-FR" sz="3300" dirty="0"/>
              <a:t>: 23 magasins soit un tiers des emplois</a:t>
            </a:r>
          </a:p>
          <a:p>
            <a:r>
              <a:rPr lang="fr-FR" sz="3300" dirty="0"/>
              <a:t>Camaïeu, la Halle, Alinéa (repris depuis en partie)</a:t>
            </a:r>
          </a:p>
          <a:p>
            <a:r>
              <a:rPr lang="fr-FR" sz="3300" dirty="0"/>
              <a:t>André, Conforama, Castorama, NAF-NAF, Orchestra...</a:t>
            </a:r>
          </a:p>
        </p:txBody>
      </p:sp>
    </p:spTree>
    <p:extLst>
      <p:ext uri="{BB962C8B-B14F-4D97-AF65-F5344CB8AC3E}">
        <p14:creationId xmlns:p14="http://schemas.microsoft.com/office/powerpoint/2010/main" val="4032170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a:xfrm>
            <a:off x="4038600" y="6356350"/>
            <a:ext cx="4114800" cy="365125"/>
          </a:xfrm>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24</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 commerce (2/2)</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361710" y="1307939"/>
            <a:ext cx="8354027" cy="4928234"/>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3400" dirty="0"/>
              <a:t>Selon l’OFCE, la consommation « empêchée » par les mesures sanitaires représenteraient plus de 4% de la consommation des ménages de fin d’année (avant nouvelles annonces du 14 octobre).</a:t>
            </a:r>
          </a:p>
          <a:p>
            <a:pPr algn="just"/>
            <a:endParaRPr lang="fr-FR" sz="3400" dirty="0"/>
          </a:p>
          <a:p>
            <a:pPr algn="just"/>
            <a:r>
              <a:rPr lang="fr-FR" sz="3400" dirty="0"/>
              <a:t>Point de vigilance: De nombreux commerces vont rentrer dans une période clé de leur activité en termes de chiffres d’affaires avec les ventes de Noël, le Black Friday, les soldes qui s’enchaînent en 3 mois </a:t>
            </a:r>
          </a:p>
          <a:p>
            <a:pPr algn="just"/>
            <a:endParaRPr lang="fr-FR" sz="3400" dirty="0"/>
          </a:p>
          <a:p>
            <a:pPr algn="just">
              <a:buFont typeface="Wingdings" panose="05000000000000000000" pitchFamily="2" charset="2"/>
              <a:buChar char="è"/>
            </a:pPr>
            <a:r>
              <a:rPr lang="fr-FR" sz="3400" dirty="0">
                <a:sym typeface="Wingdings" panose="05000000000000000000" pitchFamily="2" charset="2"/>
              </a:rPr>
              <a:t>Risque économique en cas de mesures sanitaires drastique pour des commerces possiblement déjà fragilisés </a:t>
            </a:r>
            <a:r>
              <a:rPr lang="fr-FR" sz="3400" dirty="0"/>
              <a:t> par le triptyque Gilets jaunes – Grèves – Vague 1 du </a:t>
            </a:r>
            <a:r>
              <a:rPr lang="fr-FR" sz="3400" dirty="0" err="1"/>
              <a:t>Covid</a:t>
            </a:r>
            <a:r>
              <a:rPr lang="fr-FR" sz="3400" dirty="0"/>
              <a:t> 19</a:t>
            </a:r>
          </a:p>
          <a:p>
            <a:pPr algn="just">
              <a:buFont typeface="Wingdings" panose="05000000000000000000" pitchFamily="2" charset="2"/>
              <a:buChar char="è"/>
            </a:pPr>
            <a:r>
              <a:rPr lang="fr-FR" sz="3400" dirty="0"/>
              <a:t>Pas de « révolution » du commerce mais une accélération notamment de la digitalisation provoquée par le </a:t>
            </a:r>
            <a:r>
              <a:rPr lang="fr-FR" sz="3400" dirty="0" err="1"/>
              <a:t>Covid</a:t>
            </a:r>
            <a:endParaRPr lang="fr-FR" sz="3400" dirty="0"/>
          </a:p>
        </p:txBody>
      </p:sp>
      <p:sp>
        <p:nvSpPr>
          <p:cNvPr id="7" name="Espace réservé du contenu 2">
            <a:extLst>
              <a:ext uri="{FF2B5EF4-FFF2-40B4-BE49-F238E27FC236}">
                <a16:creationId xmlns:a16="http://schemas.microsoft.com/office/drawing/2014/main" id="{907F0492-4BA2-4544-8F66-9485BA5A04B9}"/>
              </a:ext>
            </a:extLst>
          </p:cNvPr>
          <p:cNvSpPr txBox="1">
            <a:spLocks/>
          </p:cNvSpPr>
          <p:nvPr/>
        </p:nvSpPr>
        <p:spPr>
          <a:xfrm>
            <a:off x="9248171" y="1810865"/>
            <a:ext cx="2582119" cy="4425307"/>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3300" dirty="0"/>
              <a:t>Des entreprises en difficulté:</a:t>
            </a:r>
          </a:p>
          <a:p>
            <a:pPr marL="0" indent="0">
              <a:buNone/>
            </a:pPr>
            <a:endParaRPr lang="fr-FR" sz="3300" dirty="0"/>
          </a:p>
          <a:p>
            <a:r>
              <a:rPr lang="fr-FR" sz="3300" dirty="0" err="1"/>
              <a:t>Maty</a:t>
            </a:r>
            <a:r>
              <a:rPr lang="fr-FR" sz="3300" dirty="0"/>
              <a:t>: 8 points de vente, 50 postes</a:t>
            </a:r>
          </a:p>
          <a:p>
            <a:r>
              <a:rPr lang="fr-FR" sz="3300" dirty="0"/>
              <a:t>Cora: 917 emplois menacés</a:t>
            </a:r>
          </a:p>
          <a:p>
            <a:r>
              <a:rPr lang="fr-FR" sz="3300" dirty="0"/>
              <a:t>Pic </a:t>
            </a:r>
            <a:r>
              <a:rPr lang="fr-FR" sz="3300" dirty="0" err="1"/>
              <a:t>Wic</a:t>
            </a:r>
            <a:r>
              <a:rPr lang="fr-FR" sz="3300" dirty="0"/>
              <a:t> </a:t>
            </a:r>
            <a:r>
              <a:rPr lang="fr-FR" sz="3300" dirty="0" err="1"/>
              <a:t>Toys</a:t>
            </a:r>
            <a:r>
              <a:rPr lang="fr-FR" sz="3300" dirty="0"/>
              <a:t>: 23 magasins soit un tiers des emplois</a:t>
            </a:r>
          </a:p>
          <a:p>
            <a:r>
              <a:rPr lang="fr-FR" sz="3300" dirty="0"/>
              <a:t>Camaïeu, la Halle, Alinéa (repris depuis en partie)</a:t>
            </a:r>
          </a:p>
          <a:p>
            <a:r>
              <a:rPr lang="fr-FR" sz="3300" dirty="0"/>
              <a:t>André, Conforama, Castorama, NAF-NAF, Orchestra...</a:t>
            </a:r>
          </a:p>
        </p:txBody>
      </p:sp>
    </p:spTree>
    <p:extLst>
      <p:ext uri="{BB962C8B-B14F-4D97-AF65-F5344CB8AC3E}">
        <p14:creationId xmlns:p14="http://schemas.microsoft.com/office/powerpoint/2010/main" val="286999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25</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L’agriculture</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199697" y="1763771"/>
            <a:ext cx="11792606" cy="4351338"/>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600" dirty="0">
                <a:sym typeface="Wingdings" panose="05000000000000000000" pitchFamily="2" charset="2"/>
              </a:rPr>
              <a:t>Une perte de chiffres d’affaires plus limités que d’autres secteurs du fait d’une préférence pour les aliments faciles à conserver plutôt que les produits frais. </a:t>
            </a:r>
          </a:p>
          <a:p>
            <a:pPr algn="just"/>
            <a:r>
              <a:rPr lang="fr-FR" sz="1600" dirty="0">
                <a:sym typeface="Wingdings" panose="05000000000000000000" pitchFamily="2" charset="2"/>
              </a:rPr>
              <a:t>Le succès des circuits courts et des initiatives sur ramasser soi-même des légumes dans le cadre d’une société qui repenserait son mode de fonctionnement  Depuis le déconfinement, le recours aux circuits courts s‘essouffle un peu. Le niveau d’après confinement n’a pu être maintenu mais des gains nets  sur la période porté par une vague de fond née avant le </a:t>
            </a:r>
            <a:r>
              <a:rPr lang="fr-FR" sz="1600" dirty="0" err="1">
                <a:sym typeface="Wingdings" panose="05000000000000000000" pitchFamily="2" charset="2"/>
              </a:rPr>
              <a:t>covid</a:t>
            </a:r>
            <a:r>
              <a:rPr lang="fr-FR" sz="1600" dirty="0">
                <a:sym typeface="Wingdings" panose="05000000000000000000" pitchFamily="2" charset="2"/>
              </a:rPr>
              <a:t> sur le manger mieux. </a:t>
            </a:r>
            <a:endParaRPr lang="fr-FR" sz="500" dirty="0">
              <a:sym typeface="Wingdings" panose="05000000000000000000" pitchFamily="2" charset="2"/>
            </a:endParaRPr>
          </a:p>
          <a:p>
            <a:pPr algn="just"/>
            <a:r>
              <a:rPr lang="fr-FR" sz="1600" dirty="0">
                <a:sym typeface="Wingdings" panose="05000000000000000000" pitchFamily="2" charset="2"/>
              </a:rPr>
              <a:t>Mise en place d’une aide jusqu’à 1 000 € pour couvrir les coûts des équipements et des matériels de protection</a:t>
            </a:r>
          </a:p>
          <a:p>
            <a:pPr algn="just"/>
            <a:endParaRPr lang="fr-FR" sz="1600" dirty="0">
              <a:sym typeface="Wingdings" panose="05000000000000000000" pitchFamily="2" charset="2"/>
            </a:endParaRPr>
          </a:p>
          <a:p>
            <a:pPr algn="just"/>
            <a:r>
              <a:rPr lang="fr-FR" sz="1600" dirty="0">
                <a:sym typeface="Wingdings" panose="05000000000000000000" pitchFamily="2" charset="2"/>
              </a:rPr>
              <a:t>Poursuivre sur sa lancée avec également une poursuite des innovations  plateforme de mise en relation notamment</a:t>
            </a:r>
          </a:p>
          <a:p>
            <a:pPr algn="just"/>
            <a:r>
              <a:rPr lang="fr-FR" sz="1600" dirty="0">
                <a:sym typeface="Wingdings" panose="05000000000000000000" pitchFamily="2" charset="2"/>
              </a:rPr>
              <a:t>Annulation du salon de l’agriculture et d’événements locaux  autant de vitrines pour les professionnels du secteur (concours et médailles, promotion de produits régionaux...)</a:t>
            </a:r>
          </a:p>
          <a:p>
            <a:pPr algn="just"/>
            <a:endParaRPr lang="fr-FR" sz="1000" dirty="0">
              <a:sym typeface="Wingdings" panose="05000000000000000000" pitchFamily="2" charset="2"/>
            </a:endParaRPr>
          </a:p>
          <a:p>
            <a:pPr algn="just"/>
            <a:r>
              <a:rPr lang="fr-FR" sz="1600" dirty="0">
                <a:sym typeface="Wingdings" panose="05000000000000000000" pitchFamily="2" charset="2"/>
              </a:rPr>
              <a:t> Points de vigilance:</a:t>
            </a:r>
          </a:p>
          <a:p>
            <a:pPr lvl="1" algn="just"/>
            <a:r>
              <a:rPr lang="fr-FR" sz="1600" dirty="0">
                <a:sym typeface="Wingdings" panose="05000000000000000000" pitchFamily="2" charset="2"/>
              </a:rPr>
              <a:t>Pour certains, trouver la main d’œuvre nécessaire en « quantité et qualité »</a:t>
            </a:r>
          </a:p>
          <a:p>
            <a:pPr lvl="1" algn="just"/>
            <a:r>
              <a:rPr lang="fr-FR" sz="1600" dirty="0">
                <a:sym typeface="Wingdings" panose="05000000000000000000" pitchFamily="2" charset="2"/>
              </a:rPr>
              <a:t>Des gains compensés par des pertes (ex: blé avec hausse de la consommation de la farine par les ménages mais baisse par les pros</a:t>
            </a:r>
          </a:p>
        </p:txBody>
      </p:sp>
    </p:spTree>
    <p:extLst>
      <p:ext uri="{BB962C8B-B14F-4D97-AF65-F5344CB8AC3E}">
        <p14:creationId xmlns:p14="http://schemas.microsoft.com/office/powerpoint/2010/main" val="3328823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69E5E36-1CD8-4E87-8574-365E86F3833D}"/>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A036E677-DCEC-4E2C-91C9-8F42AABB8ED1}"/>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94CD97AB-BA0F-488C-82EB-8EA49068F495}"/>
              </a:ext>
            </a:extLst>
          </p:cNvPr>
          <p:cNvSpPr>
            <a:spLocks noGrp="1"/>
          </p:cNvSpPr>
          <p:nvPr>
            <p:ph type="sldNum" sz="quarter" idx="12"/>
          </p:nvPr>
        </p:nvSpPr>
        <p:spPr/>
        <p:txBody>
          <a:bodyPr/>
          <a:lstStyle/>
          <a:p>
            <a:fld id="{FEE93B5A-22E7-4ADD-91D5-441D0950230A}" type="slidenum">
              <a:rPr lang="fr-FR" smtClean="0"/>
              <a:t>26</a:t>
            </a:fld>
            <a:endParaRPr lang="fr-FR"/>
          </a:p>
        </p:txBody>
      </p:sp>
      <p:sp>
        <p:nvSpPr>
          <p:cNvPr id="5" name="Titre 1">
            <a:extLst>
              <a:ext uri="{FF2B5EF4-FFF2-40B4-BE49-F238E27FC236}">
                <a16:creationId xmlns:a16="http://schemas.microsoft.com/office/drawing/2014/main" id="{6DA6AA4E-F73C-4720-B310-AFAD2774AF08}"/>
              </a:ext>
            </a:extLst>
          </p:cNvPr>
          <p:cNvSpPr txBox="1">
            <a:spLocks/>
          </p:cNvSpPr>
          <p:nvPr/>
        </p:nvSpPr>
        <p:spPr>
          <a:xfrm>
            <a:off x="838200" y="170550"/>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L’industrie (1/2)</a:t>
            </a:r>
          </a:p>
        </p:txBody>
      </p:sp>
      <p:sp>
        <p:nvSpPr>
          <p:cNvPr id="6" name="Espace réservé du contenu 2">
            <a:extLst>
              <a:ext uri="{FF2B5EF4-FFF2-40B4-BE49-F238E27FC236}">
                <a16:creationId xmlns:a16="http://schemas.microsoft.com/office/drawing/2014/main" id="{B73D0CEB-736F-43C3-A165-61A0CA99E437}"/>
              </a:ext>
            </a:extLst>
          </p:cNvPr>
          <p:cNvSpPr txBox="1">
            <a:spLocks/>
          </p:cNvSpPr>
          <p:nvPr/>
        </p:nvSpPr>
        <p:spPr>
          <a:xfrm>
            <a:off x="231494" y="781512"/>
            <a:ext cx="7268901" cy="5225749"/>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dirty="0"/>
              <a:t>Le facteur le plus impactant reste les débouchés, </a:t>
            </a:r>
          </a:p>
          <a:p>
            <a:pPr lvl="1" algn="just">
              <a:buFont typeface="Wingdings" panose="05000000000000000000" pitchFamily="2" charset="2"/>
              <a:buChar char="è"/>
            </a:pPr>
            <a:r>
              <a:rPr lang="fr-FR" sz="1800" dirty="0">
                <a:sym typeface="Wingdings" panose="05000000000000000000" pitchFamily="2" charset="2"/>
              </a:rPr>
              <a:t>l</a:t>
            </a:r>
            <a:r>
              <a:rPr lang="fr-FR" sz="1800" dirty="0"/>
              <a:t>es entreprises concernées par le secteur de la santé s’en sortent mieux voire se développent et/ou se diversifient;</a:t>
            </a:r>
          </a:p>
          <a:p>
            <a:pPr lvl="1" algn="just">
              <a:buFont typeface="Wingdings" panose="05000000000000000000" pitchFamily="2" charset="2"/>
              <a:buChar char="è"/>
            </a:pPr>
            <a:r>
              <a:rPr lang="fr-FR" sz="1800" dirty="0">
                <a:sym typeface="Wingdings" panose="05000000000000000000" pitchFamily="2" charset="2"/>
              </a:rPr>
              <a:t>Textile médical, fabrication de composants de produits liés à la santé, pharmacie, fabrication de produits médicaux ou produits de première nécessité, agro-alimentaire...</a:t>
            </a:r>
            <a:endParaRPr lang="fr-FR" sz="1800" dirty="0"/>
          </a:p>
          <a:p>
            <a:pPr algn="just"/>
            <a:r>
              <a:rPr lang="fr-FR" sz="1800" dirty="0">
                <a:sym typeface="Wingdings" panose="05000000000000000000" pitchFamily="2" charset="2"/>
              </a:rPr>
              <a:t>Des entreprises sous-traitantes plombées par les faibles perspectives dans l’aéronautique (annulation de commandes, de 20 000 à 30 000 emplois seraient menacés dans la filière en France, deux fois plus dans les estimations avant l’été) et à un degré moindre l’automobile</a:t>
            </a:r>
          </a:p>
          <a:p>
            <a:pPr algn="just"/>
            <a:r>
              <a:rPr lang="fr-FR" sz="1800" dirty="0">
                <a:sym typeface="Wingdings" panose="05000000000000000000" pitchFamily="2" charset="2"/>
              </a:rPr>
              <a:t>Près de 16 000 postes supprimés dans l’industrie en 6 mois selon l’institut </a:t>
            </a:r>
            <a:r>
              <a:rPr lang="fr-FR" sz="1800" dirty="0" err="1">
                <a:sym typeface="Wingdings" panose="05000000000000000000" pitchFamily="2" charset="2"/>
              </a:rPr>
              <a:t>Trendeo</a:t>
            </a:r>
            <a:endParaRPr lang="fr-FR" sz="1800" dirty="0">
              <a:sym typeface="Wingdings" panose="05000000000000000000" pitchFamily="2" charset="2"/>
            </a:endParaRPr>
          </a:p>
          <a:p>
            <a:pPr algn="just"/>
            <a:r>
              <a:rPr lang="fr-FR" sz="1800" dirty="0">
                <a:sym typeface="Wingdings" panose="05000000000000000000" pitchFamily="2" charset="2"/>
              </a:rPr>
              <a:t>Chute de 44% de l’activité industrielle en moyenne sur la période de mars à juillet (auto, </a:t>
            </a:r>
            <a:r>
              <a:rPr lang="fr-FR" sz="1800" dirty="0" err="1">
                <a:sym typeface="Wingdings" panose="05000000000000000000" pitchFamily="2" charset="2"/>
              </a:rPr>
              <a:t>aéro</a:t>
            </a:r>
            <a:r>
              <a:rPr lang="fr-FR" sz="1800" dirty="0">
                <a:sym typeface="Wingdings" panose="05000000000000000000" pitchFamily="2" charset="2"/>
              </a:rPr>
              <a:t>, sidérurgie -80%)</a:t>
            </a:r>
          </a:p>
          <a:p>
            <a:pPr algn="just"/>
            <a:r>
              <a:rPr lang="fr-FR" sz="1800" dirty="0">
                <a:sym typeface="Wingdings" panose="05000000000000000000" pitchFamily="2" charset="2"/>
              </a:rPr>
              <a:t>Redressement de la production industrielle depuis juin mais en deçà de 7% du niveau de février (Source: INSEE). Malgré ce regain, la situation reste préoccupante pour la fabrication de matériels de transport. </a:t>
            </a:r>
          </a:p>
          <a:p>
            <a:pPr algn="just"/>
            <a:r>
              <a:rPr lang="fr-FR" sz="1800" dirty="0">
                <a:sym typeface="Wingdings" panose="05000000000000000000" pitchFamily="2" charset="2"/>
              </a:rPr>
              <a:t>Des entreprises qui veulent éviter de licencier pour éviter de perdre des compétences.</a:t>
            </a:r>
          </a:p>
        </p:txBody>
      </p:sp>
      <p:sp>
        <p:nvSpPr>
          <p:cNvPr id="8" name="Espace réservé du contenu 2">
            <a:extLst>
              <a:ext uri="{FF2B5EF4-FFF2-40B4-BE49-F238E27FC236}">
                <a16:creationId xmlns:a16="http://schemas.microsoft.com/office/drawing/2014/main" id="{2585CF58-B5FB-48B9-9D48-E91C8BB56AE4}"/>
              </a:ext>
            </a:extLst>
          </p:cNvPr>
          <p:cNvSpPr txBox="1">
            <a:spLocks/>
          </p:cNvSpPr>
          <p:nvPr/>
        </p:nvSpPr>
        <p:spPr>
          <a:xfrm>
            <a:off x="7662441" y="1933365"/>
            <a:ext cx="4212786" cy="4282240"/>
          </a:xfrm>
          <a:prstGeom prst="rect">
            <a:avLst/>
          </a:prstGeom>
          <a:ln>
            <a:solidFill>
              <a:srgbClr val="6C6D71"/>
            </a:solidFill>
          </a:ln>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De nombreux plans sociaux dans l’aéronautique: </a:t>
            </a:r>
            <a:r>
              <a:rPr lang="fr-FR" sz="1400" dirty="0" err="1"/>
              <a:t>Lisi</a:t>
            </a:r>
            <a:r>
              <a:rPr lang="fr-FR" sz="1400" dirty="0"/>
              <a:t>, </a:t>
            </a:r>
            <a:r>
              <a:rPr lang="fr-FR" sz="1400" dirty="0" err="1"/>
              <a:t>Mechachrome</a:t>
            </a:r>
            <a:r>
              <a:rPr lang="fr-FR" sz="1400" dirty="0"/>
              <a:t> (300 postes menacés) </a:t>
            </a:r>
            <a:r>
              <a:rPr lang="fr-FR" sz="1400" dirty="0" err="1"/>
              <a:t>Latecoère</a:t>
            </a:r>
            <a:r>
              <a:rPr lang="fr-FR" sz="1400" dirty="0"/>
              <a:t> (475), </a:t>
            </a:r>
            <a:r>
              <a:rPr lang="fr-FR" sz="1400" dirty="0" err="1"/>
              <a:t>Permaswage</a:t>
            </a:r>
            <a:r>
              <a:rPr lang="fr-FR" sz="1400" dirty="0"/>
              <a:t> (73 emplois), </a:t>
            </a:r>
            <a:r>
              <a:rPr lang="fr-FR" sz="1400" dirty="0" err="1"/>
              <a:t>Spherea</a:t>
            </a:r>
            <a:r>
              <a:rPr lang="fr-FR" sz="1400" dirty="0"/>
              <a:t> (90), </a:t>
            </a:r>
            <a:r>
              <a:rPr lang="fr-FR" sz="1400" dirty="0" err="1"/>
              <a:t>Rehau</a:t>
            </a:r>
            <a:r>
              <a:rPr lang="fr-FR" sz="1400" dirty="0"/>
              <a:t> (106), SKF Aerospace (123), Figeac </a:t>
            </a:r>
            <a:r>
              <a:rPr lang="fr-FR" sz="1400" dirty="0" err="1"/>
              <a:t>Aéro</a:t>
            </a:r>
            <a:r>
              <a:rPr lang="fr-FR" sz="1400" dirty="0"/>
              <a:t> (320), Cargill Haubourdin (129), </a:t>
            </a:r>
            <a:r>
              <a:rPr lang="fr-FR" sz="1400" dirty="0" err="1"/>
              <a:t>Mecafi</a:t>
            </a:r>
            <a:r>
              <a:rPr lang="fr-FR" sz="1400" dirty="0"/>
              <a:t> (242), </a:t>
            </a:r>
            <a:r>
              <a:rPr lang="fr-FR" sz="1400" dirty="0" err="1"/>
              <a:t>Sogeclair</a:t>
            </a:r>
            <a:r>
              <a:rPr lang="fr-FR" sz="1400" dirty="0"/>
              <a:t> </a:t>
            </a:r>
            <a:r>
              <a:rPr lang="fr-FR" sz="1400" dirty="0" err="1"/>
              <a:t>aerospace</a:t>
            </a:r>
            <a:r>
              <a:rPr lang="fr-FR" sz="1400" dirty="0"/>
              <a:t> (245), </a:t>
            </a:r>
            <a:r>
              <a:rPr lang="fr-FR" sz="1400" dirty="0">
                <a:solidFill>
                  <a:srgbClr val="4BACC6"/>
                </a:solidFill>
              </a:rPr>
              <a:t>Rossignol (92)</a:t>
            </a:r>
            <a:endParaRPr lang="fr-FR" sz="1400" dirty="0"/>
          </a:p>
          <a:p>
            <a:pPr algn="just"/>
            <a:endParaRPr lang="fr-FR" sz="500" dirty="0"/>
          </a:p>
          <a:p>
            <a:pPr algn="just"/>
            <a:r>
              <a:rPr lang="fr-FR" sz="1400" dirty="0"/>
              <a:t>Menace de fermeture (de site) ou en difficulté: Schneider Electric (2 sites), Bridgestone (1), </a:t>
            </a:r>
            <a:r>
              <a:rPr lang="fr-FR" sz="1400" dirty="0" err="1">
                <a:solidFill>
                  <a:srgbClr val="4BACC6"/>
                </a:solidFill>
              </a:rPr>
              <a:t>BorgWarner</a:t>
            </a:r>
            <a:r>
              <a:rPr lang="fr-FR" sz="1400" dirty="0">
                <a:solidFill>
                  <a:srgbClr val="4BACC6"/>
                </a:solidFill>
              </a:rPr>
              <a:t> Automotive</a:t>
            </a:r>
          </a:p>
          <a:p>
            <a:pPr algn="just"/>
            <a:endParaRPr lang="fr-FR" sz="500" dirty="0">
              <a:solidFill>
                <a:srgbClr val="4BACC6"/>
              </a:solidFill>
            </a:endParaRPr>
          </a:p>
          <a:p>
            <a:pPr algn="just"/>
            <a:r>
              <a:rPr lang="fr-FR" sz="1400" dirty="0"/>
              <a:t>Autres suppressions d’emplois majeurs: Laboratoire Servier (275), Airbus (200 à 300), </a:t>
            </a:r>
            <a:r>
              <a:rPr lang="fr-FR" sz="1400" dirty="0" err="1"/>
              <a:t>Finsa</a:t>
            </a:r>
            <a:r>
              <a:rPr lang="fr-FR" sz="1400" dirty="0"/>
              <a:t> (87), </a:t>
            </a:r>
            <a:r>
              <a:rPr lang="fr-FR" sz="1400" dirty="0" err="1"/>
              <a:t>Konecranes</a:t>
            </a:r>
            <a:r>
              <a:rPr lang="fr-FR" sz="1400" dirty="0"/>
              <a:t> (116)</a:t>
            </a:r>
          </a:p>
          <a:p>
            <a:pPr marL="0" indent="0" algn="just">
              <a:buNone/>
            </a:pPr>
            <a:endParaRPr lang="fr-FR" sz="500" dirty="0"/>
          </a:p>
          <a:p>
            <a:pPr algn="just"/>
            <a:r>
              <a:rPr lang="fr-FR" sz="1400" dirty="0"/>
              <a:t>Les grands groupes: Airbus (un PSE sans licenciement possiblement), Renault , Sanofi, Nokia, General Electric, Solvay</a:t>
            </a:r>
          </a:p>
          <a:p>
            <a:pPr marL="0" indent="0" algn="just">
              <a:buNone/>
            </a:pPr>
            <a:r>
              <a:rPr lang="fr-FR" sz="1400" dirty="0"/>
              <a:t>Source: L’usine Nouvelle</a:t>
            </a:r>
          </a:p>
        </p:txBody>
      </p:sp>
    </p:spTree>
    <p:extLst>
      <p:ext uri="{BB962C8B-B14F-4D97-AF65-F5344CB8AC3E}">
        <p14:creationId xmlns:p14="http://schemas.microsoft.com/office/powerpoint/2010/main" val="1881834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69E5E36-1CD8-4E87-8574-365E86F3833D}"/>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A036E677-DCEC-4E2C-91C9-8F42AABB8ED1}"/>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94CD97AB-BA0F-488C-82EB-8EA49068F495}"/>
              </a:ext>
            </a:extLst>
          </p:cNvPr>
          <p:cNvSpPr>
            <a:spLocks noGrp="1"/>
          </p:cNvSpPr>
          <p:nvPr>
            <p:ph type="sldNum" sz="quarter" idx="12"/>
          </p:nvPr>
        </p:nvSpPr>
        <p:spPr/>
        <p:txBody>
          <a:bodyPr/>
          <a:lstStyle/>
          <a:p>
            <a:fld id="{FEE93B5A-22E7-4ADD-91D5-441D0950230A}" type="slidenum">
              <a:rPr lang="fr-FR" smtClean="0"/>
              <a:t>27</a:t>
            </a:fld>
            <a:endParaRPr lang="fr-FR"/>
          </a:p>
        </p:txBody>
      </p:sp>
      <p:sp>
        <p:nvSpPr>
          <p:cNvPr id="5" name="Titre 1">
            <a:extLst>
              <a:ext uri="{FF2B5EF4-FFF2-40B4-BE49-F238E27FC236}">
                <a16:creationId xmlns:a16="http://schemas.microsoft.com/office/drawing/2014/main" id="{6DA6AA4E-F73C-4720-B310-AFAD2774AF08}"/>
              </a:ext>
            </a:extLst>
          </p:cNvPr>
          <p:cNvSpPr txBox="1">
            <a:spLocks/>
          </p:cNvSpPr>
          <p:nvPr/>
        </p:nvSpPr>
        <p:spPr>
          <a:xfrm>
            <a:off x="838200" y="170550"/>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L’industrie (2/2)</a:t>
            </a:r>
          </a:p>
        </p:txBody>
      </p:sp>
      <p:sp>
        <p:nvSpPr>
          <p:cNvPr id="6" name="Espace réservé du contenu 2">
            <a:extLst>
              <a:ext uri="{FF2B5EF4-FFF2-40B4-BE49-F238E27FC236}">
                <a16:creationId xmlns:a16="http://schemas.microsoft.com/office/drawing/2014/main" id="{B73D0CEB-736F-43C3-A165-61A0CA99E437}"/>
              </a:ext>
            </a:extLst>
          </p:cNvPr>
          <p:cNvSpPr txBox="1">
            <a:spLocks/>
          </p:cNvSpPr>
          <p:nvPr/>
        </p:nvSpPr>
        <p:spPr>
          <a:xfrm>
            <a:off x="884499" y="1130601"/>
            <a:ext cx="10469301" cy="5225749"/>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fr-FR" sz="1800" dirty="0">
              <a:solidFill>
                <a:srgbClr val="4BACC6"/>
              </a:solidFill>
              <a:sym typeface="Wingdings" panose="05000000000000000000" pitchFamily="2" charset="2"/>
            </a:endParaRPr>
          </a:p>
          <a:p>
            <a:pPr marL="0" indent="0" algn="just">
              <a:buNone/>
            </a:pPr>
            <a:r>
              <a:rPr lang="fr-FR" sz="1800" dirty="0">
                <a:solidFill>
                  <a:srgbClr val="4BACC6"/>
                </a:solidFill>
                <a:sym typeface="Wingdings" panose="05000000000000000000" pitchFamily="2" charset="2"/>
              </a:rPr>
              <a:t>Dans la Loire</a:t>
            </a:r>
            <a:endParaRPr lang="fr-FR" sz="1800" dirty="0">
              <a:solidFill>
                <a:srgbClr val="4BACC6"/>
              </a:solidFill>
            </a:endParaRPr>
          </a:p>
          <a:p>
            <a:pPr algn="just"/>
            <a:r>
              <a:rPr lang="fr-FR" sz="1800" dirty="0">
                <a:solidFill>
                  <a:srgbClr val="4BACC6"/>
                </a:solidFill>
              </a:rPr>
              <a:t>Secteurs qui créent de l’emploi: agro-alimentaire, textile (textile médical),</a:t>
            </a:r>
          </a:p>
          <a:p>
            <a:pPr algn="just"/>
            <a:r>
              <a:rPr lang="fr-FR" sz="1800" dirty="0">
                <a:solidFill>
                  <a:srgbClr val="4BACC6"/>
                </a:solidFill>
              </a:rPr>
              <a:t>Secteurs les plus concernés par les pertes d’emplois : Métallurgie, mécanique, automobile</a:t>
            </a:r>
          </a:p>
          <a:p>
            <a:pPr algn="just"/>
            <a:r>
              <a:rPr lang="fr-FR" sz="1800" dirty="0">
                <a:solidFill>
                  <a:srgbClr val="4BACC6"/>
                </a:solidFill>
              </a:rPr>
              <a:t>Des entreprises qui manquent de perspectives</a:t>
            </a:r>
          </a:p>
          <a:p>
            <a:pPr marL="0" indent="0" algn="just">
              <a:buNone/>
            </a:pPr>
            <a:endParaRPr lang="fr-FR" sz="1800" dirty="0">
              <a:solidFill>
                <a:srgbClr val="4BACC6"/>
              </a:solidFill>
            </a:endParaRPr>
          </a:p>
          <a:p>
            <a:pPr marL="0" indent="0" algn="just">
              <a:buNone/>
            </a:pPr>
            <a:r>
              <a:rPr lang="fr-FR" sz="1800" dirty="0">
                <a:solidFill>
                  <a:srgbClr val="4BACC6"/>
                </a:solidFill>
                <a:sym typeface="Wingdings" panose="05000000000000000000" pitchFamily="2" charset="2"/>
              </a:rPr>
              <a:t> Difficulté de trouver des entreprises pour les apprentis malgré les aides (selon l’UIMM: -20% au niveau national, -10% dans la Loire)</a:t>
            </a:r>
            <a:endParaRPr lang="fr-FR" sz="1800" dirty="0">
              <a:solidFill>
                <a:srgbClr val="4BACC6"/>
              </a:solidFill>
            </a:endParaRPr>
          </a:p>
          <a:p>
            <a:pPr marL="0" indent="0" algn="just">
              <a:buNone/>
            </a:pPr>
            <a:r>
              <a:rPr lang="fr-FR" sz="1800" dirty="0">
                <a:solidFill>
                  <a:srgbClr val="4BACC6"/>
                </a:solidFill>
                <a:sym typeface="Wingdings" panose="05000000000000000000" pitchFamily="2" charset="2"/>
              </a:rPr>
              <a:t> Au regard des chiffres aujourd’hui: une première vague très importante en Occitanie et dans la région Centre-Val de Loire, attention à la deuxième vague sur les sous-traitants de sous-traitants dans la Loire</a:t>
            </a:r>
            <a:endParaRPr lang="fr-FR" sz="1800" dirty="0">
              <a:solidFill>
                <a:srgbClr val="4BACC6"/>
              </a:solidFill>
            </a:endParaRPr>
          </a:p>
        </p:txBody>
      </p:sp>
    </p:spTree>
    <p:extLst>
      <p:ext uri="{BB962C8B-B14F-4D97-AF65-F5344CB8AC3E}">
        <p14:creationId xmlns:p14="http://schemas.microsoft.com/office/powerpoint/2010/main" val="455770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28</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1365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 bâtiment</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363638" y="799306"/>
            <a:ext cx="6379590" cy="5761831"/>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ym typeface="Wingdings" panose="05000000000000000000" pitchFamily="2" charset="2"/>
              </a:rPr>
              <a:t>89% d’activité en moins sur la période du confinement, 50% de salariés en activité partielle dans les 15 jours qui ont suivi le confinement</a:t>
            </a:r>
          </a:p>
          <a:p>
            <a:pPr marL="0" indent="0" algn="just">
              <a:buNone/>
            </a:pPr>
            <a:endParaRPr lang="fr-FR" sz="800" dirty="0">
              <a:sym typeface="Wingdings" panose="05000000000000000000" pitchFamily="2" charset="2"/>
            </a:endParaRPr>
          </a:p>
          <a:p>
            <a:pPr lvl="1" algn="just"/>
            <a:endParaRPr lang="fr-FR" sz="1600" dirty="0">
              <a:sym typeface="Wingdings" panose="05000000000000000000" pitchFamily="2" charset="2"/>
            </a:endParaRPr>
          </a:p>
          <a:p>
            <a:pPr algn="just"/>
            <a:r>
              <a:rPr lang="fr-FR" dirty="0">
                <a:sym typeface="Wingdings" panose="05000000000000000000" pitchFamily="2" charset="2"/>
              </a:rPr>
              <a:t>De nombreux emplois perdus: l’intérim a pu permettre de réduire les effectifs sans licencier (près de 40 000 emplois ETP, source FFB). </a:t>
            </a:r>
          </a:p>
          <a:p>
            <a:pPr algn="just"/>
            <a:endParaRPr lang="fr-FR" sz="800" dirty="0">
              <a:sym typeface="Wingdings" panose="05000000000000000000" pitchFamily="2" charset="2"/>
            </a:endParaRPr>
          </a:p>
          <a:p>
            <a:pPr algn="just"/>
            <a:r>
              <a:rPr lang="fr-FR" dirty="0">
                <a:sym typeface="Wingdings" panose="05000000000000000000" pitchFamily="2" charset="2"/>
              </a:rPr>
              <a:t>Des perspectives encourageantes sur la rénovation grâce au plan de relance, une tendance négative sur le logement neuf Une trésorerie exsangue malgré les mesures comme dans de nombreux secteurs</a:t>
            </a:r>
          </a:p>
          <a:p>
            <a:pPr algn="just"/>
            <a:r>
              <a:rPr lang="fr-FR" dirty="0">
                <a:sym typeface="Wingdings" panose="05000000000000000000" pitchFamily="2" charset="2"/>
              </a:rPr>
              <a:t>Une reprise dans le secteur dans les 3 mois à venir et une activité presque normale aujourd’hui.</a:t>
            </a:r>
          </a:p>
          <a:p>
            <a:pPr lvl="1" algn="just">
              <a:buFont typeface="Wingdings" panose="05000000000000000000" pitchFamily="2" charset="2"/>
              <a:buChar char="è"/>
            </a:pPr>
            <a:r>
              <a:rPr lang="fr-FR" sz="2800" dirty="0">
                <a:sym typeface="Wingdings" panose="05000000000000000000" pitchFamily="2" charset="2"/>
              </a:rPr>
              <a:t>Au final, 15% de baisse d’activité estimée pour 2020 (Source: FFB)</a:t>
            </a:r>
          </a:p>
          <a:p>
            <a:pPr lvl="1" algn="just">
              <a:buFont typeface="Wingdings" panose="05000000000000000000" pitchFamily="2" charset="2"/>
              <a:buChar char="è"/>
            </a:pPr>
            <a:r>
              <a:rPr lang="fr-FR" sz="2800" dirty="0">
                <a:sym typeface="Wingdings" panose="05000000000000000000" pitchFamily="2" charset="2"/>
              </a:rPr>
              <a:t>Des inquiétudes fortes sur début 2021 notamment au niveau des travaux publics dont les carnets de commande ne sont pas nécessairement remplis. </a:t>
            </a:r>
          </a:p>
          <a:p>
            <a:pPr lvl="1" algn="just">
              <a:buFont typeface="Wingdings" panose="05000000000000000000" pitchFamily="2" charset="2"/>
              <a:buChar char="è"/>
            </a:pPr>
            <a:endParaRPr lang="fr-FR" dirty="0">
              <a:sym typeface="Wingdings" panose="05000000000000000000" pitchFamily="2" charset="2"/>
            </a:endParaRPr>
          </a:p>
          <a:p>
            <a:pPr marL="0" indent="0" algn="just">
              <a:buNone/>
            </a:pPr>
            <a:r>
              <a:rPr lang="fr-FR" dirty="0">
                <a:solidFill>
                  <a:srgbClr val="4BACC6"/>
                </a:solidFill>
                <a:sym typeface="Wingdings" panose="05000000000000000000" pitchFamily="2" charset="2"/>
              </a:rPr>
              <a:t>Dans la Loire:</a:t>
            </a:r>
          </a:p>
          <a:p>
            <a:pPr algn="just"/>
            <a:r>
              <a:rPr lang="fr-FR" dirty="0">
                <a:solidFill>
                  <a:srgbClr val="4BACC6"/>
                </a:solidFill>
                <a:sym typeface="Wingdings" panose="05000000000000000000" pitchFamily="2" charset="2"/>
              </a:rPr>
              <a:t>1 000 apprentis dans la Loire dans les CFA du BTP de la Loire, soit +5% par rapport à 2019</a:t>
            </a:r>
          </a:p>
        </p:txBody>
      </p:sp>
      <p:pic>
        <p:nvPicPr>
          <p:cNvPr id="7" name="Image 6">
            <a:extLst>
              <a:ext uri="{FF2B5EF4-FFF2-40B4-BE49-F238E27FC236}">
                <a16:creationId xmlns:a16="http://schemas.microsoft.com/office/drawing/2014/main" id="{FF5530F2-BFF1-4B69-8AD2-9ED01F440763}"/>
              </a:ext>
            </a:extLst>
          </p:cNvPr>
          <p:cNvPicPr>
            <a:picLocks noChangeAspect="1"/>
          </p:cNvPicPr>
          <p:nvPr/>
        </p:nvPicPr>
        <p:blipFill>
          <a:blip r:embed="rId3"/>
          <a:stretch>
            <a:fillRect/>
          </a:stretch>
        </p:blipFill>
        <p:spPr>
          <a:xfrm>
            <a:off x="6743228" y="2164871"/>
            <a:ext cx="5448772" cy="3962743"/>
          </a:xfrm>
          <a:prstGeom prst="rect">
            <a:avLst/>
          </a:prstGeom>
        </p:spPr>
      </p:pic>
    </p:spTree>
    <p:extLst>
      <p:ext uri="{BB962C8B-B14F-4D97-AF65-F5344CB8AC3E}">
        <p14:creationId xmlns:p14="http://schemas.microsoft.com/office/powerpoint/2010/main" val="1368943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29</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services (1/3)</a:t>
            </a:r>
          </a:p>
          <a:p>
            <a:r>
              <a:rPr lang="fr-FR" dirty="0"/>
              <a:t>Transport routier de marchandises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dirty="0">
              <a:sym typeface="Wingdings" panose="05000000000000000000" pitchFamily="2" charset="2"/>
            </a:endParaRPr>
          </a:p>
        </p:txBody>
      </p:sp>
      <p:sp>
        <p:nvSpPr>
          <p:cNvPr id="7" name="Espace réservé du contenu 2">
            <a:extLst>
              <a:ext uri="{FF2B5EF4-FFF2-40B4-BE49-F238E27FC236}">
                <a16:creationId xmlns:a16="http://schemas.microsoft.com/office/drawing/2014/main" id="{092C7566-D2C6-4737-ADFA-CE5A7847DA71}"/>
              </a:ext>
            </a:extLst>
          </p:cNvPr>
          <p:cNvSpPr txBox="1">
            <a:spLocks/>
          </p:cNvSpPr>
          <p:nvPr/>
        </p:nvSpPr>
        <p:spPr>
          <a:xfrm>
            <a:off x="347242" y="1870075"/>
            <a:ext cx="4997094" cy="4691062"/>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2700" dirty="0">
                <a:sym typeface="Wingdings" panose="05000000000000000000" pitchFamily="2" charset="2"/>
              </a:rPr>
              <a:t>Enquêtes FNTR menées de mars à juin 2020, synthèse et analyses </a:t>
            </a:r>
            <a:r>
              <a:rPr lang="fr-FR" sz="2700" dirty="0" err="1">
                <a:sym typeface="Wingdings" panose="05000000000000000000" pitchFamily="2" charset="2"/>
              </a:rPr>
              <a:t>Syndex</a:t>
            </a:r>
            <a:r>
              <a:rPr lang="fr-FR" sz="2700" dirty="0">
                <a:sym typeface="Wingdings" panose="05000000000000000000" pitchFamily="2" charset="2"/>
              </a:rPr>
              <a:t>.</a:t>
            </a:r>
          </a:p>
          <a:p>
            <a:pPr marL="0" indent="0" algn="just">
              <a:buNone/>
            </a:pPr>
            <a:endParaRPr lang="fr-FR" sz="2700" dirty="0">
              <a:sym typeface="Wingdings" panose="05000000000000000000" pitchFamily="2" charset="2"/>
            </a:endParaRPr>
          </a:p>
          <a:p>
            <a:pPr marL="0" indent="0" algn="just">
              <a:buNone/>
            </a:pPr>
            <a:r>
              <a:rPr lang="fr-FR" sz="2700" dirty="0">
                <a:sym typeface="Wingdings" panose="05000000000000000000" pitchFamily="2" charset="2"/>
              </a:rPr>
              <a:t>Un premier bilan de l’impact </a:t>
            </a:r>
            <a:r>
              <a:rPr lang="fr-FR" sz="2700" dirty="0" err="1">
                <a:sym typeface="Wingdings" panose="05000000000000000000" pitchFamily="2" charset="2"/>
              </a:rPr>
              <a:t>Covid</a:t>
            </a:r>
            <a:r>
              <a:rPr lang="fr-FR" sz="2700" dirty="0">
                <a:sym typeface="Wingdings" panose="05000000000000000000" pitchFamily="2" charset="2"/>
              </a:rPr>
              <a:t>:</a:t>
            </a:r>
          </a:p>
          <a:p>
            <a:pPr lvl="1" algn="just"/>
            <a:endParaRPr lang="fr-FR" sz="1600" dirty="0">
              <a:sym typeface="Wingdings" panose="05000000000000000000" pitchFamily="2" charset="2"/>
            </a:endParaRPr>
          </a:p>
          <a:p>
            <a:pPr algn="just"/>
            <a:r>
              <a:rPr lang="fr-FR" sz="2700" dirty="0">
                <a:sym typeface="Wingdings" panose="05000000000000000000" pitchFamily="2" charset="2"/>
              </a:rPr>
              <a:t>Un camion sur deux à l’arrêt pendant le confinement</a:t>
            </a:r>
          </a:p>
          <a:p>
            <a:pPr algn="just"/>
            <a:r>
              <a:rPr lang="fr-FR" sz="2700" dirty="0">
                <a:sym typeface="Wingdings" panose="05000000000000000000" pitchFamily="2" charset="2"/>
              </a:rPr>
              <a:t>Les petites entreprises les plus touchées</a:t>
            </a:r>
          </a:p>
          <a:p>
            <a:pPr algn="just"/>
            <a:r>
              <a:rPr lang="fr-FR" sz="2700" dirty="0">
                <a:sym typeface="Wingdings" panose="05000000000000000000" pitchFamily="2" charset="2"/>
              </a:rPr>
              <a:t>Un retour progressif de l’activité</a:t>
            </a:r>
          </a:p>
          <a:p>
            <a:pPr algn="just"/>
            <a:r>
              <a:rPr lang="fr-FR" sz="2700" dirty="0">
                <a:sym typeface="Wingdings" panose="05000000000000000000" pitchFamily="2" charset="2"/>
              </a:rPr>
              <a:t>Une perte forte et inégale de chiffres d’affaires</a:t>
            </a:r>
          </a:p>
          <a:p>
            <a:pPr algn="just"/>
            <a:r>
              <a:rPr lang="fr-FR" sz="2700" dirty="0">
                <a:sym typeface="Wingdings" panose="05000000000000000000" pitchFamily="2" charset="2"/>
              </a:rPr>
              <a:t>Une hausse des coûts plus importante pour les petites structures</a:t>
            </a:r>
          </a:p>
          <a:p>
            <a:pPr algn="just"/>
            <a:r>
              <a:rPr lang="fr-FR" sz="2700" dirty="0">
                <a:sym typeface="Wingdings" panose="05000000000000000000" pitchFamily="2" charset="2"/>
              </a:rPr>
              <a:t>Une profitabilité en baisse</a:t>
            </a:r>
          </a:p>
          <a:p>
            <a:pPr algn="just"/>
            <a:endParaRPr lang="fr-FR" sz="2700" dirty="0">
              <a:sym typeface="Wingdings" panose="05000000000000000000" pitchFamily="2" charset="2"/>
            </a:endParaRPr>
          </a:p>
          <a:p>
            <a:pPr marL="0" indent="0" algn="just">
              <a:buNone/>
            </a:pPr>
            <a:r>
              <a:rPr lang="fr-FR" sz="2700" dirty="0">
                <a:sym typeface="Wingdings" panose="05000000000000000000" pitchFamily="2" charset="2"/>
              </a:rPr>
              <a:t> Pour la fin d’année et début 2021, le secteur reste vigilant car son activité dépend de secteurs comme l'industrie et le bâtiment. </a:t>
            </a:r>
          </a:p>
          <a:p>
            <a:pPr marL="0" indent="0" algn="just">
              <a:buNone/>
            </a:pPr>
            <a:endParaRPr lang="fr-FR" sz="2700" dirty="0">
              <a:sym typeface="Wingdings" panose="05000000000000000000" pitchFamily="2" charset="2"/>
            </a:endParaRPr>
          </a:p>
        </p:txBody>
      </p:sp>
      <p:pic>
        <p:nvPicPr>
          <p:cNvPr id="8" name="Image 7">
            <a:extLst>
              <a:ext uri="{FF2B5EF4-FFF2-40B4-BE49-F238E27FC236}">
                <a16:creationId xmlns:a16="http://schemas.microsoft.com/office/drawing/2014/main" id="{21C58777-47AF-4629-B3C0-ABC7A83A4659}"/>
              </a:ext>
            </a:extLst>
          </p:cNvPr>
          <p:cNvPicPr>
            <a:picLocks noChangeAspect="1"/>
          </p:cNvPicPr>
          <p:nvPr/>
        </p:nvPicPr>
        <p:blipFill>
          <a:blip r:embed="rId3"/>
          <a:stretch>
            <a:fillRect/>
          </a:stretch>
        </p:blipFill>
        <p:spPr>
          <a:xfrm>
            <a:off x="5344335" y="1735138"/>
            <a:ext cx="6500423" cy="2522439"/>
          </a:xfrm>
          <a:prstGeom prst="rect">
            <a:avLst/>
          </a:prstGeom>
        </p:spPr>
      </p:pic>
      <p:pic>
        <p:nvPicPr>
          <p:cNvPr id="9" name="Image 8">
            <a:extLst>
              <a:ext uri="{FF2B5EF4-FFF2-40B4-BE49-F238E27FC236}">
                <a16:creationId xmlns:a16="http://schemas.microsoft.com/office/drawing/2014/main" id="{CA8833C3-8DF5-4CF8-A101-21A3F3E62A72}"/>
              </a:ext>
            </a:extLst>
          </p:cNvPr>
          <p:cNvPicPr>
            <a:picLocks noChangeAspect="1"/>
          </p:cNvPicPr>
          <p:nvPr/>
        </p:nvPicPr>
        <p:blipFill>
          <a:blip r:embed="rId4"/>
          <a:stretch>
            <a:fillRect/>
          </a:stretch>
        </p:blipFill>
        <p:spPr>
          <a:xfrm>
            <a:off x="6605428" y="4215606"/>
            <a:ext cx="4275190" cy="2636748"/>
          </a:xfrm>
          <a:prstGeom prst="rect">
            <a:avLst/>
          </a:prstGeom>
        </p:spPr>
      </p:pic>
    </p:spTree>
    <p:extLst>
      <p:ext uri="{BB962C8B-B14F-4D97-AF65-F5344CB8AC3E}">
        <p14:creationId xmlns:p14="http://schemas.microsoft.com/office/powerpoint/2010/main" val="2072725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30</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37346"/>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services (2/3)</a:t>
            </a:r>
          </a:p>
          <a:p>
            <a:r>
              <a:rPr lang="fr-FR" dirty="0"/>
              <a:t>Transport de voyageurs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dirty="0">
              <a:sym typeface="Wingdings" panose="05000000000000000000" pitchFamily="2" charset="2"/>
            </a:endParaRPr>
          </a:p>
        </p:txBody>
      </p:sp>
      <p:sp>
        <p:nvSpPr>
          <p:cNvPr id="7" name="Espace réservé du contenu 2">
            <a:extLst>
              <a:ext uri="{FF2B5EF4-FFF2-40B4-BE49-F238E27FC236}">
                <a16:creationId xmlns:a16="http://schemas.microsoft.com/office/drawing/2014/main" id="{092C7566-D2C6-4737-ADFA-CE5A7847DA71}"/>
              </a:ext>
            </a:extLst>
          </p:cNvPr>
          <p:cNvSpPr txBox="1">
            <a:spLocks/>
          </p:cNvSpPr>
          <p:nvPr/>
        </p:nvSpPr>
        <p:spPr>
          <a:xfrm>
            <a:off x="196770" y="1446833"/>
            <a:ext cx="7766612" cy="4826643"/>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2700" dirty="0">
                <a:sym typeface="Wingdings" panose="05000000000000000000" pitchFamily="2" charset="2"/>
              </a:rPr>
              <a:t>Transports de voyageurs lignes régulières (TIL par exemple): fonctionnement à priori normal avec toutefois de nombreux aménagements liés au contexte sanitaire qui entraîne des surcoûts qui peuvent être difficiles à supporter pour les entreprises et crée parfois un climat de tension  pour les chauffeurs et usagers. </a:t>
            </a:r>
          </a:p>
          <a:p>
            <a:pPr algn="just"/>
            <a:endParaRPr lang="fr-FR" sz="1600" dirty="0">
              <a:sym typeface="Wingdings" panose="05000000000000000000" pitchFamily="2" charset="2"/>
            </a:endParaRPr>
          </a:p>
          <a:p>
            <a:pPr algn="just"/>
            <a:r>
              <a:rPr lang="fr-FR" sz="2700" dirty="0">
                <a:sym typeface="Wingdings" panose="05000000000000000000" pitchFamily="2" charset="2"/>
              </a:rPr>
              <a:t>Transports de voyageurs en lien avec le tourisme:</a:t>
            </a:r>
          </a:p>
          <a:p>
            <a:pPr lvl="1" algn="just"/>
            <a:r>
              <a:rPr lang="fr-FR" sz="2700" dirty="0">
                <a:sym typeface="Wingdings" panose="05000000000000000000" pitchFamily="2" charset="2"/>
              </a:rPr>
              <a:t>Report ou annulation de nombreuses sorties scolaires</a:t>
            </a:r>
          </a:p>
          <a:p>
            <a:pPr lvl="1" algn="just"/>
            <a:r>
              <a:rPr lang="fr-FR" sz="2700" dirty="0">
                <a:sym typeface="Wingdings" panose="05000000000000000000" pitchFamily="2" charset="2"/>
              </a:rPr>
              <a:t>Faible activité estivale avec peu de voyages hors de France</a:t>
            </a:r>
          </a:p>
          <a:p>
            <a:pPr lvl="1" algn="just"/>
            <a:r>
              <a:rPr lang="fr-FR" sz="2700" dirty="0">
                <a:sym typeface="Wingdings" panose="05000000000000000000" pitchFamily="2" charset="2"/>
              </a:rPr>
              <a:t>L’automne est une période faste pour les excursions touristiques d’une journée à destination d’un public essentiellement retraités  la nouvelle vague, les nouvelles mesures et le public cible font que la perte d’activité est conséquente avec de nombreux véhicules à l’arrêt</a:t>
            </a:r>
          </a:p>
          <a:p>
            <a:pPr lvl="1" algn="just"/>
            <a:r>
              <a:rPr lang="fr-FR" sz="2700" dirty="0">
                <a:sym typeface="Wingdings" panose="05000000000000000000" pitchFamily="2" charset="2"/>
              </a:rPr>
              <a:t>Des perspectives faibles (une possible reprise progressive au printemps 2021), des annulations pour le mois de mars  a priori un retour à la normale espéré pour le printemps 2022</a:t>
            </a:r>
          </a:p>
          <a:p>
            <a:pPr lvl="1" algn="just">
              <a:buFont typeface="Wingdings" panose="05000000000000000000" pitchFamily="2" charset="2"/>
              <a:buChar char="è"/>
            </a:pPr>
            <a:r>
              <a:rPr lang="fr-FR" sz="2700" dirty="0">
                <a:sym typeface="Wingdings" panose="05000000000000000000" pitchFamily="2" charset="2"/>
              </a:rPr>
              <a:t>Perte de chiffres d’affaires de 73% selon la FNTV</a:t>
            </a:r>
          </a:p>
          <a:p>
            <a:pPr lvl="1" algn="just">
              <a:buFont typeface="Wingdings" panose="05000000000000000000" pitchFamily="2" charset="2"/>
              <a:buChar char="è"/>
            </a:pPr>
            <a:r>
              <a:rPr lang="fr-FR" sz="2700" dirty="0">
                <a:sym typeface="Wingdings" panose="05000000000000000000" pitchFamily="2" charset="2"/>
              </a:rPr>
              <a:t>Du fait de ces perspectives, une volonté des professionnels de voir s’étendre l’activité partielle pris en charge à 100% au-delà du 31 décembre 2020 avec des reports de remboursement d’échéances de prêt supplémentaires. </a:t>
            </a:r>
          </a:p>
          <a:p>
            <a:pPr marL="0" indent="0" algn="just">
              <a:buNone/>
            </a:pPr>
            <a:r>
              <a:rPr lang="fr-FR" sz="3100" dirty="0">
                <a:sym typeface="Wingdings" panose="05000000000000000000" pitchFamily="2" charset="2"/>
              </a:rPr>
              <a:t>Selon la FNTV, le secteur emploie 100 000 personnes dont 30 000 liées au tourisme. </a:t>
            </a:r>
          </a:p>
        </p:txBody>
      </p:sp>
      <p:sp>
        <p:nvSpPr>
          <p:cNvPr id="10" name="Rectangle : coins arrondis 9">
            <a:extLst>
              <a:ext uri="{FF2B5EF4-FFF2-40B4-BE49-F238E27FC236}">
                <a16:creationId xmlns:a16="http://schemas.microsoft.com/office/drawing/2014/main" id="{A0DE00AE-1815-4255-AB3F-0D4F1A054620}"/>
              </a:ext>
            </a:extLst>
          </p:cNvPr>
          <p:cNvSpPr/>
          <p:nvPr/>
        </p:nvSpPr>
        <p:spPr>
          <a:xfrm>
            <a:off x="8153399" y="300942"/>
            <a:ext cx="3953719" cy="5876021"/>
          </a:xfrm>
          <a:prstGeom prst="roundRect">
            <a:avLst/>
          </a:prstGeom>
          <a:solidFill>
            <a:schemeClr val="bg1"/>
          </a:solidFill>
          <a:ln w="38100">
            <a:solidFill>
              <a:srgbClr val="1E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rgbClr val="1EBC32"/>
                </a:solidFill>
              </a:rPr>
              <a:t>Sondage: enquête FNTV réalisée début septembre auprès de ses 1000 entreprises adhérentes </a:t>
            </a:r>
          </a:p>
          <a:p>
            <a:endParaRPr lang="fr-FR" sz="500" dirty="0">
              <a:solidFill>
                <a:srgbClr val="1EBC32"/>
              </a:solidFill>
            </a:endParaRPr>
          </a:p>
          <a:p>
            <a:r>
              <a:rPr lang="fr-FR" dirty="0">
                <a:solidFill>
                  <a:srgbClr val="1EBC32"/>
                </a:solidFill>
              </a:rPr>
              <a:t>85% des entreprises de transport touristique n’envisagent pas de reprise d’activité avant mi-2021 voire fin 2021 ;</a:t>
            </a:r>
          </a:p>
          <a:p>
            <a:endParaRPr lang="fr-FR" sz="500" dirty="0">
              <a:solidFill>
                <a:srgbClr val="1EBC32"/>
              </a:solidFill>
            </a:endParaRPr>
          </a:p>
          <a:p>
            <a:r>
              <a:rPr lang="fr-FR" dirty="0">
                <a:solidFill>
                  <a:srgbClr val="1EBC32"/>
                </a:solidFill>
              </a:rPr>
              <a:t>La perte de chiffre d’affaires sur les activités touristiques depuis le début de la crise est de 73% ;</a:t>
            </a:r>
          </a:p>
          <a:p>
            <a:endParaRPr lang="fr-FR" sz="500" dirty="0">
              <a:solidFill>
                <a:srgbClr val="1EBC32"/>
              </a:solidFill>
            </a:endParaRPr>
          </a:p>
          <a:p>
            <a:r>
              <a:rPr lang="fr-FR" dirty="0">
                <a:solidFill>
                  <a:srgbClr val="1EBC32"/>
                </a:solidFill>
              </a:rPr>
              <a:t>48 % des salariés de ces entreprises étaient encore en activité partielle fin août;</a:t>
            </a:r>
          </a:p>
          <a:p>
            <a:endParaRPr lang="fr-FR" sz="500" dirty="0">
              <a:solidFill>
                <a:srgbClr val="1EBC32"/>
              </a:solidFill>
            </a:endParaRPr>
          </a:p>
          <a:p>
            <a:r>
              <a:rPr lang="fr-FR" dirty="0">
                <a:solidFill>
                  <a:srgbClr val="1EBC32"/>
                </a:solidFill>
              </a:rPr>
              <a:t>20% des autocaristes de tourisme ne sont pas éligibles à la totalité des aides du plan tourisme malgré les graves difficultés qu’elles traversent.</a:t>
            </a:r>
          </a:p>
        </p:txBody>
      </p:sp>
    </p:spTree>
    <p:extLst>
      <p:ext uri="{BB962C8B-B14F-4D97-AF65-F5344CB8AC3E}">
        <p14:creationId xmlns:p14="http://schemas.microsoft.com/office/powerpoint/2010/main" val="426656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E9C70B9-F53D-404B-AC14-7D5FB841914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E15F0B0B-B4DB-4C87-86CB-AE8A43137CCA}"/>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E103F9BA-FE81-47F8-BCE0-8C40A5072EFD}"/>
              </a:ext>
            </a:extLst>
          </p:cNvPr>
          <p:cNvSpPr>
            <a:spLocks noGrp="1"/>
          </p:cNvSpPr>
          <p:nvPr>
            <p:ph type="sldNum" sz="quarter" idx="12"/>
          </p:nvPr>
        </p:nvSpPr>
        <p:spPr/>
        <p:txBody>
          <a:bodyPr/>
          <a:lstStyle/>
          <a:p>
            <a:fld id="{FEE93B5A-22E7-4ADD-91D5-441D0950230A}" type="slidenum">
              <a:rPr lang="fr-FR" smtClean="0"/>
              <a:t>31</a:t>
            </a:fld>
            <a:endParaRPr lang="fr-FR"/>
          </a:p>
        </p:txBody>
      </p:sp>
      <p:sp>
        <p:nvSpPr>
          <p:cNvPr id="5" name="Titre 1">
            <a:extLst>
              <a:ext uri="{FF2B5EF4-FFF2-40B4-BE49-F238E27FC236}">
                <a16:creationId xmlns:a16="http://schemas.microsoft.com/office/drawing/2014/main" id="{2E5FFE20-2777-46C0-9F88-D5411FDA917C}"/>
              </a:ext>
            </a:extLst>
          </p:cNvPr>
          <p:cNvSpPr txBox="1">
            <a:spLocks/>
          </p:cNvSpPr>
          <p:nvPr/>
        </p:nvSpPr>
        <p:spPr>
          <a:xfrm>
            <a:off x="838200" y="203702"/>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services (3/3)</a:t>
            </a:r>
          </a:p>
          <a:p>
            <a:r>
              <a:rPr lang="fr-FR" dirty="0"/>
              <a:t>Autres</a:t>
            </a:r>
          </a:p>
        </p:txBody>
      </p:sp>
      <p:sp>
        <p:nvSpPr>
          <p:cNvPr id="6" name="Espace réservé du contenu 2">
            <a:extLst>
              <a:ext uri="{FF2B5EF4-FFF2-40B4-BE49-F238E27FC236}">
                <a16:creationId xmlns:a16="http://schemas.microsoft.com/office/drawing/2014/main" id="{8D0CFBAA-8C4F-4085-B18B-7D6C2140B7DD}"/>
              </a:ext>
            </a:extLst>
          </p:cNvPr>
          <p:cNvSpPr txBox="1">
            <a:spLocks/>
          </p:cNvSpPr>
          <p:nvPr/>
        </p:nvSpPr>
        <p:spPr>
          <a:xfrm>
            <a:off x="0" y="1408937"/>
            <a:ext cx="8981954" cy="4351338"/>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600" dirty="0">
                <a:sym typeface="Wingdings" panose="05000000000000000000" pitchFamily="2" charset="2"/>
              </a:rPr>
              <a:t>Santé et aide à domicile: un besoin fort et évident. </a:t>
            </a:r>
          </a:p>
          <a:p>
            <a:pPr lvl="1" algn="just"/>
            <a:r>
              <a:rPr lang="fr-FR" sz="1600" dirty="0">
                <a:sym typeface="Wingdings" panose="05000000000000000000" pitchFamily="2" charset="2"/>
              </a:rPr>
              <a:t>Des risques importants pour le personnel en lien avec la fatigue accumulée et l’impossibilité de relâcher (1</a:t>
            </a:r>
            <a:r>
              <a:rPr lang="fr-FR" sz="1600" baseline="30000" dirty="0">
                <a:sym typeface="Wingdings" panose="05000000000000000000" pitchFamily="2" charset="2"/>
              </a:rPr>
              <a:t>ère</a:t>
            </a:r>
            <a:r>
              <a:rPr lang="fr-FR" sz="1600" dirty="0">
                <a:sym typeface="Wingdings" panose="05000000000000000000" pitchFamily="2" charset="2"/>
              </a:rPr>
              <a:t> vague – rattrapage des opérations décalées – 2</a:t>
            </a:r>
            <a:r>
              <a:rPr lang="fr-FR" sz="1600" baseline="30000" dirty="0">
                <a:sym typeface="Wingdings" panose="05000000000000000000" pitchFamily="2" charset="2"/>
              </a:rPr>
              <a:t>ème</a:t>
            </a:r>
            <a:r>
              <a:rPr lang="fr-FR" sz="1600" dirty="0">
                <a:sym typeface="Wingdings" panose="05000000000000000000" pitchFamily="2" charset="2"/>
              </a:rPr>
              <a:t> vague). </a:t>
            </a:r>
          </a:p>
          <a:p>
            <a:pPr lvl="1" algn="just"/>
            <a:r>
              <a:rPr lang="fr-FR" sz="1600" dirty="0">
                <a:sym typeface="Wingdings" panose="05000000000000000000" pitchFamily="2" charset="2"/>
              </a:rPr>
              <a:t>Des coûts importants à supporter pour l’aide à domicile. Le contexte actuel rend le secteur encore moins attractif avec des difficultés de recrutement importantes.</a:t>
            </a:r>
          </a:p>
          <a:p>
            <a:pPr lvl="1" algn="just"/>
            <a:r>
              <a:rPr lang="fr-FR" sz="1600" dirty="0">
                <a:sym typeface="Wingdings" panose="05000000000000000000" pitchFamily="2" charset="2"/>
              </a:rPr>
              <a:t>Des difficultés pour la partie ménage à domicile avec la nouvelle vague. </a:t>
            </a:r>
          </a:p>
          <a:p>
            <a:pPr algn="just"/>
            <a:endParaRPr lang="fr-FR" sz="500" dirty="0">
              <a:sym typeface="Wingdings" panose="05000000000000000000" pitchFamily="2" charset="2"/>
            </a:endParaRPr>
          </a:p>
          <a:p>
            <a:pPr algn="just"/>
            <a:r>
              <a:rPr lang="fr-FR" sz="1600" dirty="0">
                <a:sym typeface="Wingdings" panose="05000000000000000000" pitchFamily="2" charset="2"/>
              </a:rPr>
              <a:t>Nettoyage en hausse depuis la reprise du 11 mai et qui maintient un niveau relativement élevé. </a:t>
            </a:r>
          </a:p>
          <a:p>
            <a:pPr algn="just"/>
            <a:endParaRPr lang="fr-FR" sz="500" dirty="0">
              <a:sym typeface="Wingdings" panose="05000000000000000000" pitchFamily="2" charset="2"/>
            </a:endParaRPr>
          </a:p>
          <a:p>
            <a:pPr algn="just"/>
            <a:r>
              <a:rPr lang="fr-FR" sz="1600" dirty="0">
                <a:sym typeface="Wingdings" panose="05000000000000000000" pitchFamily="2" charset="2"/>
              </a:rPr>
              <a:t>Des secteurs sinistrés: culture, événementiel (la filière des salons et congrès emploient directement 36000 personnes et s‘attend à perdre un tiers de ces effectifs), sport, tourisme, loisirs, transport aérien, hébergement, restauration (pour ce dernier, baisse de 32% des dépenses)</a:t>
            </a:r>
          </a:p>
          <a:p>
            <a:pPr lvl="1" algn="just"/>
            <a:r>
              <a:rPr lang="fr-FR" sz="1600" dirty="0">
                <a:sym typeface="Wingdings" panose="05000000000000000000" pitchFamily="2" charset="2"/>
              </a:rPr>
              <a:t>A l’arrêt pendant le confinement</a:t>
            </a:r>
          </a:p>
          <a:p>
            <a:pPr lvl="1" algn="just"/>
            <a:r>
              <a:rPr lang="fr-FR" sz="1600" dirty="0">
                <a:sym typeface="Wingdings" panose="05000000000000000000" pitchFamily="2" charset="2"/>
              </a:rPr>
              <a:t>A nouveau touché par la seconde vague et le couvre-feu dans les métropoles</a:t>
            </a:r>
          </a:p>
          <a:p>
            <a:pPr lvl="1" algn="just"/>
            <a:r>
              <a:rPr lang="fr-FR" sz="1600" dirty="0">
                <a:sym typeface="Wingdings" panose="05000000000000000000" pitchFamily="2" charset="2"/>
              </a:rPr>
              <a:t>Les secteurs les plus durement touchés par la crise dont les nouvelles mesures vont aggraver la situation (en attendant les précisions sur les aides)</a:t>
            </a:r>
          </a:p>
          <a:p>
            <a:pPr lvl="1" algn="just"/>
            <a:r>
              <a:rPr lang="fr-FR" sz="1600" dirty="0">
                <a:sym typeface="Wingdings" panose="05000000000000000000" pitchFamily="2" charset="2"/>
              </a:rPr>
              <a:t>Des secteurs dont l’impact emploi est important: les salariés du secteur + l’ensemble des activités connexes (standistes, traiteurs, animation….)</a:t>
            </a:r>
            <a:endParaRPr lang="fr-FR" sz="1600" dirty="0"/>
          </a:p>
          <a:p>
            <a:pPr marL="457200" lvl="1" indent="0" algn="just">
              <a:buFont typeface="Arial" panose="020B0604020202020204" pitchFamily="34" charset="0"/>
              <a:buNone/>
            </a:pPr>
            <a:endParaRPr lang="fr-FR" sz="1600" dirty="0">
              <a:solidFill>
                <a:srgbClr val="4BACC6"/>
              </a:solidFill>
            </a:endParaRPr>
          </a:p>
        </p:txBody>
      </p:sp>
      <p:sp>
        <p:nvSpPr>
          <p:cNvPr id="7" name="ZoneTexte 6">
            <a:extLst>
              <a:ext uri="{FF2B5EF4-FFF2-40B4-BE49-F238E27FC236}">
                <a16:creationId xmlns:a16="http://schemas.microsoft.com/office/drawing/2014/main" id="{7804B598-A71B-45D6-8B4B-5CDC86C6C222}"/>
              </a:ext>
            </a:extLst>
          </p:cNvPr>
          <p:cNvSpPr txBox="1"/>
          <p:nvPr/>
        </p:nvSpPr>
        <p:spPr>
          <a:xfrm>
            <a:off x="9306046" y="2129742"/>
            <a:ext cx="2583625" cy="3139321"/>
          </a:xfrm>
          <a:prstGeom prst="rect">
            <a:avLst/>
          </a:prstGeom>
          <a:noFill/>
          <a:ln>
            <a:solidFill>
              <a:schemeClr val="tx1"/>
            </a:solidFill>
          </a:ln>
        </p:spPr>
        <p:txBody>
          <a:bodyPr wrap="square" rtlCol="0">
            <a:spAutoFit/>
          </a:bodyPr>
          <a:lstStyle/>
          <a:p>
            <a:r>
              <a:rPr lang="fr-FR" dirty="0"/>
              <a:t>Entreprises en baisse d’activité:</a:t>
            </a:r>
          </a:p>
          <a:p>
            <a:endParaRPr lang="fr-FR" dirty="0"/>
          </a:p>
          <a:p>
            <a:r>
              <a:rPr lang="fr-FR" dirty="0"/>
              <a:t>Derichebourg (sous-traitant d’Airbus)</a:t>
            </a:r>
          </a:p>
          <a:p>
            <a:endParaRPr lang="fr-FR" dirty="0"/>
          </a:p>
          <a:p>
            <a:endParaRPr lang="fr-FR" dirty="0"/>
          </a:p>
          <a:p>
            <a:r>
              <a:rPr lang="fr-FR" dirty="0"/>
              <a:t>Exemple d’entreprises fermées dans le tourisme: </a:t>
            </a:r>
            <a:r>
              <a:rPr lang="fr-FR" dirty="0">
                <a:solidFill>
                  <a:srgbClr val="4BACC6"/>
                </a:solidFill>
              </a:rPr>
              <a:t>Chazot tourisme</a:t>
            </a:r>
          </a:p>
        </p:txBody>
      </p:sp>
    </p:spTree>
    <p:extLst>
      <p:ext uri="{BB962C8B-B14F-4D97-AF65-F5344CB8AC3E}">
        <p14:creationId xmlns:p14="http://schemas.microsoft.com/office/powerpoint/2010/main" val="2828327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860141-0771-4F15-BD9B-693E575B048C}"/>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DD3EE003-F5D2-42EE-9B9B-8DDD5F68E963}"/>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851485B2-B436-4792-A0CE-DC28D7514E6D}"/>
              </a:ext>
            </a:extLst>
          </p:cNvPr>
          <p:cNvSpPr>
            <a:spLocks noGrp="1"/>
          </p:cNvSpPr>
          <p:nvPr>
            <p:ph type="sldNum" sz="quarter" idx="12"/>
          </p:nvPr>
        </p:nvSpPr>
        <p:spPr/>
        <p:txBody>
          <a:bodyPr/>
          <a:lstStyle/>
          <a:p>
            <a:fld id="{FEE93B5A-22E7-4ADD-91D5-441D0950230A}" type="slidenum">
              <a:rPr lang="fr-FR" smtClean="0"/>
              <a:t>32</a:t>
            </a:fld>
            <a:endParaRPr lang="fr-FR"/>
          </a:p>
        </p:txBody>
      </p:sp>
      <p:sp>
        <p:nvSpPr>
          <p:cNvPr id="5" name="Titre 1">
            <a:extLst>
              <a:ext uri="{FF2B5EF4-FFF2-40B4-BE49-F238E27FC236}">
                <a16:creationId xmlns:a16="http://schemas.microsoft.com/office/drawing/2014/main" id="{2DFB6F98-4F33-41A1-93ED-5F38295EF709}"/>
              </a:ext>
            </a:extLst>
          </p:cNvPr>
          <p:cNvSpPr txBox="1">
            <a:spLocks/>
          </p:cNvSpPr>
          <p:nvPr/>
        </p:nvSpPr>
        <p:spPr>
          <a:xfrm>
            <a:off x="838200" y="289823"/>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Les secteurs/métiers </a:t>
            </a:r>
          </a:p>
          <a:p>
            <a:r>
              <a:rPr lang="fr-FR" dirty="0"/>
              <a:t>qui recrutent?</a:t>
            </a:r>
          </a:p>
        </p:txBody>
      </p:sp>
      <p:sp>
        <p:nvSpPr>
          <p:cNvPr id="6" name="Espace réservé du contenu 2">
            <a:extLst>
              <a:ext uri="{FF2B5EF4-FFF2-40B4-BE49-F238E27FC236}">
                <a16:creationId xmlns:a16="http://schemas.microsoft.com/office/drawing/2014/main" id="{374D9927-2B76-48F1-A422-256558218663}"/>
              </a:ext>
            </a:extLst>
          </p:cNvPr>
          <p:cNvSpPr txBox="1">
            <a:spLocks/>
          </p:cNvSpPr>
          <p:nvPr/>
        </p:nvSpPr>
        <p:spPr>
          <a:xfrm>
            <a:off x="838200" y="1712680"/>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180000" algn="just"/>
            <a:r>
              <a:rPr lang="fr-FR" sz="1600" dirty="0">
                <a:sym typeface="Wingdings" panose="05000000000000000000" pitchFamily="2" charset="2"/>
              </a:rPr>
              <a:t>Une nette diminution des offres d’emplois comparativement à 2019.</a:t>
            </a:r>
          </a:p>
          <a:p>
            <a:pPr indent="-180000" algn="just"/>
            <a:r>
              <a:rPr lang="fr-FR" sz="1600" dirty="0">
                <a:sym typeface="Wingdings" panose="05000000000000000000" pitchFamily="2" charset="2"/>
              </a:rPr>
              <a:t>Dans le même temps une hausse des demandeurs d’emplois sur la période.</a:t>
            </a:r>
          </a:p>
          <a:p>
            <a:pPr marL="48600" indent="0" algn="just">
              <a:buNone/>
            </a:pPr>
            <a:r>
              <a:rPr lang="fr-FR" sz="1600" dirty="0">
                <a:sym typeface="Wingdings" panose="05000000000000000000" pitchFamily="2" charset="2"/>
              </a:rPr>
              <a:t>	 Une concurrence accrue sur le marché du travail</a:t>
            </a:r>
          </a:p>
          <a:p>
            <a:pPr marL="48600" indent="0" algn="just">
              <a:buNone/>
            </a:pPr>
            <a:endParaRPr lang="fr-FR" sz="1600" dirty="0">
              <a:sym typeface="Wingdings" panose="05000000000000000000" pitchFamily="2" charset="2"/>
            </a:endParaRPr>
          </a:p>
          <a:p>
            <a:pPr marL="48600" indent="0" algn="just">
              <a:buNone/>
            </a:pPr>
            <a:r>
              <a:rPr lang="fr-FR" sz="1600" dirty="0">
                <a:sym typeface="Wingdings" panose="05000000000000000000" pitchFamily="2" charset="2"/>
              </a:rPr>
              <a:t>Les secteurs et métiers qui recrutent de manière régulière ces derniers mois: BTP (afin de finir le chantiers, beaucoup de recrutements en intérim), agro-alimentaire (conducteur de ligne, opérateur...), la santé, l’action sociale, l’e-commerce, les drives, le numérique au sens large (porté par l’accélération de la dématérialisation). Ces secteurs recrutent sur de nombreux métiers.</a:t>
            </a:r>
          </a:p>
          <a:p>
            <a:pPr marL="48600" indent="0" algn="just">
              <a:buNone/>
            </a:pPr>
            <a:endParaRPr lang="fr-FR" sz="500" dirty="0">
              <a:sym typeface="Wingdings" panose="05000000000000000000" pitchFamily="2" charset="2"/>
            </a:endParaRPr>
          </a:p>
          <a:p>
            <a:pPr marL="48600" indent="0" algn="just">
              <a:buNone/>
            </a:pPr>
            <a:r>
              <a:rPr lang="fr-FR" sz="1600" dirty="0">
                <a:sym typeface="Wingdings" panose="05000000000000000000" pitchFamily="2" charset="2"/>
              </a:rPr>
              <a:t>Les métiers transversaux comme technicien de maintenance et cariste sont toujours recherchés. </a:t>
            </a:r>
          </a:p>
          <a:p>
            <a:pPr marL="48600" indent="0" algn="just">
              <a:buNone/>
            </a:pPr>
            <a:endParaRPr lang="fr-FR" sz="500" dirty="0">
              <a:sym typeface="Wingdings" panose="05000000000000000000" pitchFamily="2" charset="2"/>
            </a:endParaRPr>
          </a:p>
          <a:p>
            <a:pPr marL="48600" indent="0" algn="just">
              <a:buNone/>
            </a:pPr>
            <a:r>
              <a:rPr lang="fr-FR" sz="1600" dirty="0">
                <a:sym typeface="Wingdings" panose="05000000000000000000" pitchFamily="2" charset="2"/>
              </a:rPr>
              <a:t>Les métiers qualifiés de l’industrie aussi mais avec des volumes beaucoup moins importants: soudeur, tourneur, chaudronnier...</a:t>
            </a:r>
          </a:p>
          <a:p>
            <a:pPr marL="48600" indent="0" algn="just">
              <a:buNone/>
            </a:pPr>
            <a:endParaRPr lang="fr-FR" sz="500" dirty="0">
              <a:sym typeface="Wingdings" panose="05000000000000000000" pitchFamily="2" charset="2"/>
            </a:endParaRPr>
          </a:p>
          <a:p>
            <a:pPr marL="48600" indent="0" algn="just">
              <a:buNone/>
            </a:pPr>
            <a:r>
              <a:rPr lang="fr-FR" sz="1600" dirty="0">
                <a:sym typeface="Wingdings" panose="05000000000000000000" pitchFamily="2" charset="2"/>
              </a:rPr>
              <a:t>Le transport: recherche de conducteurs pour le transport de marchandises  Métiers toujours en tension</a:t>
            </a:r>
          </a:p>
          <a:p>
            <a:pPr marL="48600" indent="0" algn="just">
              <a:buNone/>
            </a:pPr>
            <a:endParaRPr lang="fr-FR" sz="1600" dirty="0">
              <a:sym typeface="Wingdings" panose="05000000000000000000" pitchFamily="2" charset="2"/>
            </a:endParaRPr>
          </a:p>
          <a:p>
            <a:pPr algn="just"/>
            <a:endParaRPr lang="fr-FR" sz="1600" dirty="0">
              <a:sym typeface="Wingdings" panose="05000000000000000000" pitchFamily="2" charset="2"/>
            </a:endParaRPr>
          </a:p>
        </p:txBody>
      </p:sp>
    </p:spTree>
    <p:extLst>
      <p:ext uri="{BB962C8B-B14F-4D97-AF65-F5344CB8AC3E}">
        <p14:creationId xmlns:p14="http://schemas.microsoft.com/office/powerpoint/2010/main" val="955515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EA0EB4-11CD-4856-9726-157C77662622}"/>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F8C180DD-91C6-4D27-8665-275C0EB9BF2F}"/>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B25F6E52-7CEE-42AA-963F-DF409E049AF0}"/>
              </a:ext>
            </a:extLst>
          </p:cNvPr>
          <p:cNvSpPr>
            <a:spLocks noGrp="1"/>
          </p:cNvSpPr>
          <p:nvPr>
            <p:ph type="sldNum" sz="quarter" idx="12"/>
          </p:nvPr>
        </p:nvSpPr>
        <p:spPr/>
        <p:txBody>
          <a:bodyPr/>
          <a:lstStyle/>
          <a:p>
            <a:fld id="{FEE93B5A-22E7-4ADD-91D5-441D0950230A}" type="slidenum">
              <a:rPr lang="fr-FR" smtClean="0"/>
              <a:t>33</a:t>
            </a:fld>
            <a:endParaRPr lang="fr-FR"/>
          </a:p>
        </p:txBody>
      </p:sp>
      <p:sp>
        <p:nvSpPr>
          <p:cNvPr id="5" name="Titre 1">
            <a:extLst>
              <a:ext uri="{FF2B5EF4-FFF2-40B4-BE49-F238E27FC236}">
                <a16:creationId xmlns:a16="http://schemas.microsoft.com/office/drawing/2014/main" id="{29D6D114-CE56-4150-9427-231A7F0BD5B8}"/>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Des compétences à conserver</a:t>
            </a:r>
          </a:p>
          <a:p>
            <a:r>
              <a:rPr lang="fr-FR" dirty="0"/>
              <a:t>sur le territoire</a:t>
            </a:r>
          </a:p>
        </p:txBody>
      </p:sp>
      <p:sp>
        <p:nvSpPr>
          <p:cNvPr id="6" name="Espace réservé du contenu 2">
            <a:extLst>
              <a:ext uri="{FF2B5EF4-FFF2-40B4-BE49-F238E27FC236}">
                <a16:creationId xmlns:a16="http://schemas.microsoft.com/office/drawing/2014/main" id="{6BF1BD5D-5C24-4275-BCF9-4E8E1CB3C978}"/>
              </a:ext>
            </a:extLst>
          </p:cNvPr>
          <p:cNvSpPr txBox="1">
            <a:spLocks/>
          </p:cNvSpPr>
          <p:nvPr/>
        </p:nvSpPr>
        <p:spPr>
          <a:xfrm>
            <a:off x="838200" y="1825625"/>
            <a:ext cx="10515600" cy="4351338"/>
          </a:xfrm>
          <a:prstGeom prst="rect">
            <a:avLst/>
          </a:prstGeom>
        </p:spPr>
        <p:txBody>
          <a:bodyPr>
            <a:normAutofit fontScale="92500"/>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ym typeface="Wingdings" panose="05000000000000000000" pitchFamily="2" charset="2"/>
              </a:rPr>
              <a:t>La place de l’industrie dans la Loire est forte. La Loire compte de nombreux sous-traitants de secteurs industriels aujourd’hui en difficultés. </a:t>
            </a:r>
          </a:p>
          <a:p>
            <a:pPr lvl="1" algn="just"/>
            <a:r>
              <a:rPr lang="fr-FR" dirty="0">
                <a:sym typeface="Wingdings" panose="05000000000000000000" pitchFamily="2" charset="2"/>
              </a:rPr>
              <a:t>Essayer de stabiliser les entreprises pour éviter les licenciements /PSE et des réactions en chaîne à un échelon local (notamment dans le domaine des services)</a:t>
            </a:r>
          </a:p>
          <a:p>
            <a:pPr lvl="1" algn="just"/>
            <a:r>
              <a:rPr lang="fr-FR" dirty="0">
                <a:sym typeface="Wingdings" panose="05000000000000000000" pitchFamily="2" charset="2"/>
              </a:rPr>
              <a:t>Maintien des compétences sur le territoire sur des métiers en tension avant la crise (chaudronnier, soudeur, technicien de maintenance, conduite d’équipement…) pour la reprise d’activité, mais aussi si la réindustrialisation du territoire national venait à s’opérer (ce qui semble être une volonté politique aujourd’hui)</a:t>
            </a:r>
          </a:p>
          <a:p>
            <a:pPr lvl="1" algn="just"/>
            <a:r>
              <a:rPr lang="fr-FR" dirty="0">
                <a:sym typeface="Wingdings" panose="05000000000000000000" pitchFamily="2" charset="2"/>
              </a:rPr>
              <a:t>Observer de près la région Occitanie et notamment la métropole de Toulouse qui est une place forte de l’aéronautique avec l’ensemble du tissu industriel (de nombreux sous-traitants)</a:t>
            </a:r>
          </a:p>
          <a:p>
            <a:endParaRPr lang="fr-FR" dirty="0">
              <a:sym typeface="Wingdings" panose="05000000000000000000" pitchFamily="2" charset="2"/>
            </a:endParaRPr>
          </a:p>
          <a:p>
            <a:pPr lvl="1">
              <a:buFont typeface="Wingdings" panose="05000000000000000000" pitchFamily="2" charset="2"/>
              <a:buChar char="è"/>
            </a:pPr>
            <a:endParaRPr lang="fr-FR" dirty="0"/>
          </a:p>
          <a:p>
            <a:pPr marL="457200" lvl="1" indent="0">
              <a:buFont typeface="Arial" panose="020B0604020202020204" pitchFamily="34" charset="0"/>
              <a:buNone/>
            </a:pPr>
            <a:endParaRPr lang="fr-FR" dirty="0"/>
          </a:p>
        </p:txBody>
      </p:sp>
    </p:spTree>
    <p:extLst>
      <p:ext uri="{BB962C8B-B14F-4D97-AF65-F5344CB8AC3E}">
        <p14:creationId xmlns:p14="http://schemas.microsoft.com/office/powerpoint/2010/main" val="3675938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6EF6DE-63B8-4D1E-BFAE-4A18375B2AFA}"/>
              </a:ext>
            </a:extLst>
          </p:cNvPr>
          <p:cNvSpPr>
            <a:spLocks noGrp="1"/>
          </p:cNvSpPr>
          <p:nvPr>
            <p:ph type="title"/>
          </p:nvPr>
        </p:nvSpPr>
        <p:spPr/>
        <p:txBody>
          <a:bodyPr/>
          <a:lstStyle/>
          <a:p>
            <a:r>
              <a:rPr lang="fr-FR" dirty="0"/>
              <a:t>Autres</a:t>
            </a:r>
          </a:p>
        </p:txBody>
      </p:sp>
      <p:sp>
        <p:nvSpPr>
          <p:cNvPr id="3" name="Espace réservé du texte 2">
            <a:extLst>
              <a:ext uri="{FF2B5EF4-FFF2-40B4-BE49-F238E27FC236}">
                <a16:creationId xmlns:a16="http://schemas.microsoft.com/office/drawing/2014/main" id="{D96235CD-D260-47EE-BD26-CA65B288CEC5}"/>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08A66CFB-1490-4FD7-A310-948E5A7C8100}"/>
              </a:ext>
            </a:extLst>
          </p:cNvPr>
          <p:cNvSpPr>
            <a:spLocks noGrp="1"/>
          </p:cNvSpPr>
          <p:nvPr>
            <p:ph type="dt" sz="half" idx="10"/>
          </p:nvPr>
        </p:nvSpPr>
        <p:spPr/>
        <p:txBody>
          <a:bodyPr/>
          <a:lstStyle/>
          <a:p>
            <a:r>
              <a:rPr lang="fr-FR" dirty="0"/>
              <a:t>28/10/2020</a:t>
            </a:r>
          </a:p>
        </p:txBody>
      </p:sp>
      <p:sp>
        <p:nvSpPr>
          <p:cNvPr id="5" name="Espace réservé du pied de page 4">
            <a:extLst>
              <a:ext uri="{FF2B5EF4-FFF2-40B4-BE49-F238E27FC236}">
                <a16:creationId xmlns:a16="http://schemas.microsoft.com/office/drawing/2014/main" id="{1BDB9827-A823-45AF-911D-EE150EE795E2}"/>
              </a:ext>
            </a:extLst>
          </p:cNvPr>
          <p:cNvSpPr>
            <a:spLocks noGrp="1"/>
          </p:cNvSpPr>
          <p:nvPr>
            <p:ph type="ftr" sz="quarter" idx="11"/>
          </p:nvPr>
        </p:nvSpPr>
        <p:spPr/>
        <p:txBody>
          <a:bodyPr/>
          <a:lstStyle/>
          <a:p>
            <a:r>
              <a:rPr lang="fr-FR" dirty="0"/>
              <a:t>ELO</a:t>
            </a:r>
          </a:p>
        </p:txBody>
      </p:sp>
      <p:sp>
        <p:nvSpPr>
          <p:cNvPr id="6" name="Espace réservé du numéro de diapositive 5">
            <a:extLst>
              <a:ext uri="{FF2B5EF4-FFF2-40B4-BE49-F238E27FC236}">
                <a16:creationId xmlns:a16="http://schemas.microsoft.com/office/drawing/2014/main" id="{A6C180CF-C29F-4A3B-8EDC-44234FA684BD}"/>
              </a:ext>
            </a:extLst>
          </p:cNvPr>
          <p:cNvSpPr>
            <a:spLocks noGrp="1"/>
          </p:cNvSpPr>
          <p:nvPr>
            <p:ph type="sldNum" sz="quarter" idx="12"/>
          </p:nvPr>
        </p:nvSpPr>
        <p:spPr/>
        <p:txBody>
          <a:bodyPr/>
          <a:lstStyle/>
          <a:p>
            <a:fld id="{FEE93B5A-22E7-4ADD-91D5-441D0950230A}" type="slidenum">
              <a:rPr lang="fr-FR" smtClean="0"/>
              <a:t>34</a:t>
            </a:fld>
            <a:endParaRPr lang="fr-FR"/>
          </a:p>
        </p:txBody>
      </p:sp>
    </p:spTree>
    <p:extLst>
      <p:ext uri="{BB962C8B-B14F-4D97-AF65-F5344CB8AC3E}">
        <p14:creationId xmlns:p14="http://schemas.microsoft.com/office/powerpoint/2010/main" val="3116875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E4174B1-162A-43D0-B75D-01CE1863F616}"/>
              </a:ext>
            </a:extLst>
          </p:cNvPr>
          <p:cNvSpPr>
            <a:spLocks noGrp="1"/>
          </p:cNvSpPr>
          <p:nvPr>
            <p:ph type="dt" sz="half" idx="10"/>
          </p:nvPr>
        </p:nvSpPr>
        <p:spPr/>
        <p:txBody>
          <a:bodyPr/>
          <a:lstStyle/>
          <a:p>
            <a:r>
              <a:rPr lang="fr-FR" dirty="0"/>
              <a:t>28/10/2020</a:t>
            </a:r>
          </a:p>
        </p:txBody>
      </p:sp>
      <p:sp>
        <p:nvSpPr>
          <p:cNvPr id="3" name="Espace réservé du pied de page 2">
            <a:extLst>
              <a:ext uri="{FF2B5EF4-FFF2-40B4-BE49-F238E27FC236}">
                <a16:creationId xmlns:a16="http://schemas.microsoft.com/office/drawing/2014/main" id="{7F47E581-01DF-4932-8D2A-5EBEA3BFB888}"/>
              </a:ext>
            </a:extLst>
          </p:cNvPr>
          <p:cNvSpPr>
            <a:spLocks noGrp="1"/>
          </p:cNvSpPr>
          <p:nvPr>
            <p:ph type="ftr" sz="quarter" idx="11"/>
          </p:nvPr>
        </p:nvSpPr>
        <p:spPr/>
        <p:txBody>
          <a:bodyPr/>
          <a:lstStyle/>
          <a:p>
            <a:r>
              <a:rPr lang="fr-FR" dirty="0"/>
              <a:t>ELO</a:t>
            </a:r>
          </a:p>
        </p:txBody>
      </p:sp>
      <p:sp>
        <p:nvSpPr>
          <p:cNvPr id="4" name="Espace réservé du numéro de diapositive 3">
            <a:extLst>
              <a:ext uri="{FF2B5EF4-FFF2-40B4-BE49-F238E27FC236}">
                <a16:creationId xmlns:a16="http://schemas.microsoft.com/office/drawing/2014/main" id="{3CAD9141-FD97-4B56-A074-4DC63526809C}"/>
              </a:ext>
            </a:extLst>
          </p:cNvPr>
          <p:cNvSpPr>
            <a:spLocks noGrp="1"/>
          </p:cNvSpPr>
          <p:nvPr>
            <p:ph type="sldNum" sz="quarter" idx="12"/>
          </p:nvPr>
        </p:nvSpPr>
        <p:spPr/>
        <p:txBody>
          <a:bodyPr/>
          <a:lstStyle/>
          <a:p>
            <a:fld id="{FEE93B5A-22E7-4ADD-91D5-441D0950230A}" type="slidenum">
              <a:rPr lang="fr-FR" smtClean="0"/>
              <a:t>35</a:t>
            </a:fld>
            <a:endParaRPr lang="fr-FR"/>
          </a:p>
        </p:txBody>
      </p:sp>
      <p:sp>
        <p:nvSpPr>
          <p:cNvPr id="5" name="Titre 1">
            <a:extLst>
              <a:ext uri="{FF2B5EF4-FFF2-40B4-BE49-F238E27FC236}">
                <a16:creationId xmlns:a16="http://schemas.microsoft.com/office/drawing/2014/main" id="{A345AA29-C839-4485-966C-D12D8C04288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rgbClr val="4A6A7E"/>
                </a:solidFill>
                <a:latin typeface="+mj-lt"/>
                <a:ea typeface="+mj-ea"/>
                <a:cs typeface="+mj-cs"/>
              </a:defRPr>
            </a:lvl1pPr>
          </a:lstStyle>
          <a:p>
            <a:r>
              <a:rPr lang="fr-FR" dirty="0"/>
              <a:t>Et aussi…</a:t>
            </a:r>
          </a:p>
        </p:txBody>
      </p:sp>
      <p:sp>
        <p:nvSpPr>
          <p:cNvPr id="6" name="Espace réservé du contenu 2">
            <a:extLst>
              <a:ext uri="{FF2B5EF4-FFF2-40B4-BE49-F238E27FC236}">
                <a16:creationId xmlns:a16="http://schemas.microsoft.com/office/drawing/2014/main" id="{6F74D382-7EC0-4643-99BC-FE8034803BA4}"/>
              </a:ext>
            </a:extLst>
          </p:cNvPr>
          <p:cNvSpPr txBox="1">
            <a:spLocks/>
          </p:cNvSpPr>
          <p:nvPr/>
        </p:nvSpPr>
        <p:spPr>
          <a:xfrm>
            <a:off x="247891" y="1690688"/>
            <a:ext cx="11859228" cy="3823493"/>
          </a:xfrm>
          <a:prstGeom prst="rect">
            <a:avLst/>
          </a:prstGeom>
        </p:spPr>
        <p:txBody>
          <a:bodyPr>
            <a:noAutofit/>
          </a:bodyPr>
          <a:lstStyle>
            <a:lvl1pPr marL="228600" indent="-228600" algn="l" defTabSz="914400" rtl="0" eaLnBrk="1" latinLnBrk="0" hangingPunct="1">
              <a:lnSpc>
                <a:spcPct val="90000"/>
              </a:lnSpc>
              <a:spcBef>
                <a:spcPts val="1000"/>
              </a:spcBef>
              <a:buClr>
                <a:srgbClr val="1EBC32"/>
              </a:buClr>
              <a:buFont typeface="Arial" panose="020B0604020202020204" pitchFamily="34" charset="0"/>
              <a:buChar char="•"/>
              <a:defRPr sz="2800" kern="1200">
                <a:solidFill>
                  <a:srgbClr val="6C6D71"/>
                </a:solidFill>
                <a:latin typeface="+mn-lt"/>
                <a:ea typeface="+mn-ea"/>
                <a:cs typeface="+mn-cs"/>
              </a:defRPr>
            </a:lvl1pPr>
            <a:lvl2pPr marL="685800" indent="-228600" algn="l" defTabSz="914400" rtl="0" eaLnBrk="1" latinLnBrk="0" hangingPunct="1">
              <a:lnSpc>
                <a:spcPct val="90000"/>
              </a:lnSpc>
              <a:spcBef>
                <a:spcPts val="500"/>
              </a:spcBef>
              <a:buClr>
                <a:srgbClr val="1EBC32"/>
              </a:buClr>
              <a:buFont typeface="Arial" panose="020B0604020202020204" pitchFamily="34" charset="0"/>
              <a:buChar char="•"/>
              <a:defRPr sz="2400" kern="1200">
                <a:solidFill>
                  <a:srgbClr val="6C6D71"/>
                </a:solidFill>
                <a:latin typeface="+mn-lt"/>
                <a:ea typeface="+mn-ea"/>
                <a:cs typeface="+mn-cs"/>
              </a:defRPr>
            </a:lvl2pPr>
            <a:lvl3pPr marL="1143000" indent="-228600" algn="l" defTabSz="914400" rtl="0" eaLnBrk="1" latinLnBrk="0" hangingPunct="1">
              <a:lnSpc>
                <a:spcPct val="90000"/>
              </a:lnSpc>
              <a:spcBef>
                <a:spcPts val="500"/>
              </a:spcBef>
              <a:buClr>
                <a:srgbClr val="1EBC32"/>
              </a:buClr>
              <a:buFont typeface="Arial" panose="020B0604020202020204" pitchFamily="34" charset="0"/>
              <a:buChar char="•"/>
              <a:defRPr sz="2000" kern="1200">
                <a:solidFill>
                  <a:srgbClr val="6C6D71"/>
                </a:solidFill>
                <a:latin typeface="+mn-lt"/>
                <a:ea typeface="+mn-ea"/>
                <a:cs typeface="+mn-cs"/>
              </a:defRPr>
            </a:lvl3pPr>
            <a:lvl4pPr marL="16002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4pPr>
            <a:lvl5pPr marL="2057400" indent="-228600" algn="l" defTabSz="914400" rtl="0" eaLnBrk="1" latinLnBrk="0" hangingPunct="1">
              <a:lnSpc>
                <a:spcPct val="90000"/>
              </a:lnSpc>
              <a:spcBef>
                <a:spcPts val="500"/>
              </a:spcBef>
              <a:buClr>
                <a:srgbClr val="1EBC32"/>
              </a:buClr>
              <a:buFont typeface="Arial" panose="020B0604020202020204" pitchFamily="34" charset="0"/>
              <a:buChar char="•"/>
              <a:defRPr sz="1800" kern="1200">
                <a:solidFill>
                  <a:srgbClr val="6C6D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600" dirty="0">
                <a:sym typeface="Wingdings" panose="05000000000000000000" pitchFamily="2" charset="2"/>
              </a:rPr>
              <a:t>La hausse du nombre de demandeurs d’emplois couplée à la forte baisse du nombre d’offres d’emplois augmente la concurrence sur le marché du travail et rend la situation encore plus difficile pour les personnes déjà éloignées de l’emploi.</a:t>
            </a:r>
          </a:p>
          <a:p>
            <a:pPr algn="just"/>
            <a:endParaRPr lang="fr-FR" sz="500" dirty="0">
              <a:sym typeface="Wingdings" panose="05000000000000000000" pitchFamily="2" charset="2"/>
            </a:endParaRPr>
          </a:p>
          <a:p>
            <a:pPr algn="just"/>
            <a:r>
              <a:rPr lang="fr-FR" sz="1600" dirty="0">
                <a:sym typeface="Wingdings" panose="05000000000000000000" pitchFamily="2" charset="2"/>
              </a:rPr>
              <a:t>Des difficultés pour les personnes aux statuts atypiques: auto-entrepreneurs, saisonniers, intermittents, retraités avec une activité complémentaire…  Une situation dégradée qui se confirme avec les mesures annoncées le 14 octobre (couvre-feu).</a:t>
            </a:r>
          </a:p>
          <a:p>
            <a:pPr algn="just"/>
            <a:endParaRPr lang="fr-FR" sz="500" dirty="0">
              <a:sym typeface="Wingdings" panose="05000000000000000000" pitchFamily="2" charset="2"/>
            </a:endParaRPr>
          </a:p>
          <a:p>
            <a:pPr algn="just"/>
            <a:r>
              <a:rPr lang="fr-FR" sz="1600" dirty="0">
                <a:sym typeface="Wingdings" panose="05000000000000000000" pitchFamily="2" charset="2"/>
              </a:rPr>
              <a:t>Fragilisation des étudiants (précarité accrue à la rentrée) avec moins d’emplois disponibles pour eux cet été combinée à la difficulté de suivre les cours qui sont à moitié à distance et à moitié en présentiel </a:t>
            </a:r>
          </a:p>
          <a:p>
            <a:pPr marL="0" indent="0" algn="just">
              <a:buNone/>
            </a:pPr>
            <a:r>
              <a:rPr lang="fr-FR" sz="1600" dirty="0">
                <a:sym typeface="Wingdings" panose="05000000000000000000" pitchFamily="2" charset="2"/>
              </a:rPr>
              <a:t>	 Les écoles et facultés font un effort pour maintenir un  enseignement de qualité pour tous avec également la mise en place de solution de prêt d’ordinateur à l’année </a:t>
            </a:r>
          </a:p>
          <a:p>
            <a:pPr marL="0" indent="0" algn="just">
              <a:buNone/>
            </a:pPr>
            <a:r>
              <a:rPr lang="fr-FR" sz="1600" dirty="0">
                <a:sym typeface="Wingdings" panose="05000000000000000000" pitchFamily="2" charset="2"/>
              </a:rPr>
              <a:t>	 Nécessaire mais difficile adaptation pour les enseignants qui doivent préparer « deux types de cours » car l’enseignement en présentiel et à distance demande des modes d’animation et des supports différents</a:t>
            </a:r>
          </a:p>
          <a:p>
            <a:pPr algn="just"/>
            <a:endParaRPr lang="fr-FR" sz="500" dirty="0">
              <a:sym typeface="Wingdings" panose="05000000000000000000" pitchFamily="2" charset="2"/>
            </a:endParaRPr>
          </a:p>
          <a:p>
            <a:pPr algn="just"/>
            <a:r>
              <a:rPr lang="fr-FR" sz="1600" dirty="0">
                <a:sym typeface="Wingdings" panose="05000000000000000000" pitchFamily="2" charset="2"/>
              </a:rPr>
              <a:t>L’annulation de nombreux évènements et la difficulté de se réunir ou de partager un moment rendent le travail des associations compliquées voire impossible, or ces dernières jouent un rôle important en termes de lien social notamment sur les territoires ruraux et à destination de nombreux publics fragilisés (personnes isolées, jeunes, bénéficiaires du RSA, parent isolé...)</a:t>
            </a:r>
          </a:p>
          <a:p>
            <a:pPr algn="just"/>
            <a:r>
              <a:rPr lang="fr-FR" sz="1600" dirty="0">
                <a:sym typeface="Wingdings" panose="05000000000000000000" pitchFamily="2" charset="2"/>
              </a:rPr>
              <a:t>Un risque de montée des tensions sociales.</a:t>
            </a:r>
          </a:p>
          <a:p>
            <a:pPr marL="457200" lvl="1" indent="0" algn="just">
              <a:buNone/>
            </a:pPr>
            <a:endParaRPr lang="fr-FR" sz="1600" dirty="0">
              <a:solidFill>
                <a:srgbClr val="4BACC6"/>
              </a:solidFill>
            </a:endParaRPr>
          </a:p>
          <a:p>
            <a:pPr marL="457200" lvl="1" indent="0" algn="just">
              <a:buFont typeface="Arial" panose="020B0604020202020204" pitchFamily="34" charset="0"/>
              <a:buNone/>
            </a:pPr>
            <a:endParaRPr lang="fr-FR" sz="1600" dirty="0">
              <a:solidFill>
                <a:srgbClr val="4BACC6"/>
              </a:solidFill>
            </a:endParaRPr>
          </a:p>
        </p:txBody>
      </p:sp>
    </p:spTree>
    <p:extLst>
      <p:ext uri="{BB962C8B-B14F-4D97-AF65-F5344CB8AC3E}">
        <p14:creationId xmlns:p14="http://schemas.microsoft.com/office/powerpoint/2010/main" val="253265353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3449</TotalTime>
  <Words>5084</Words>
  <Application>Microsoft Office PowerPoint</Application>
  <PresentationFormat>Grand écran</PresentationFormat>
  <Paragraphs>571</Paragraphs>
  <Slides>35</Slides>
  <Notes>26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35</vt:i4>
      </vt:variant>
    </vt:vector>
  </HeadingPairs>
  <TitlesOfParts>
    <vt:vector size="40" baseType="lpstr">
      <vt:lpstr>Arial</vt:lpstr>
      <vt:lpstr>Calibri</vt:lpstr>
      <vt:lpstr>Calibri Light</vt:lpstr>
      <vt:lpstr>Wingdings</vt:lpstr>
      <vt:lpstr>Thème Office</vt:lpstr>
      <vt:lpstr>POINT sur l'Économie</vt:lpstr>
      <vt:lpstr>Présentation PowerPoint</vt:lpstr>
      <vt:lpstr>Les chiffres clés de l’économie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réponses à la crise</vt:lpstr>
      <vt:lpstr>Présentation PowerPoint</vt:lpstr>
      <vt:lpstr>Présentation PowerPoint</vt:lpstr>
      <vt:lpstr>Présentation PowerPoint</vt:lpstr>
      <vt:lpstr>Présentation PowerPoint</vt:lpstr>
      <vt:lpstr>Présentation PowerPoint</vt:lpstr>
      <vt:lpstr>Présentation PowerPoint</vt:lpstr>
      <vt:lpstr>L’impact par secteur d’activité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Autres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David FRACHISSE</dc:creator>
  <cp:lastModifiedBy>David FRACHISSE</cp:lastModifiedBy>
  <cp:revision>285</cp:revision>
  <dcterms:created xsi:type="dcterms:W3CDTF">2020-03-18T06:08:36Z</dcterms:created>
  <dcterms:modified xsi:type="dcterms:W3CDTF">2020-10-29T07:43:39Z</dcterms:modified>
</cp:coreProperties>
</file>